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sldIdLst>
    <p:sldId id="256" r:id="rId2"/>
    <p:sldId id="258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3" r:id="rId25"/>
    <p:sldId id="282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E07A2F0-325A-8E4E-8B7E-93EEB3363DD0}">
          <p14:sldIdLst>
            <p14:sldId id="256"/>
            <p14:sldId id="258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3"/>
            <p14:sldId id="282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1"/>
  </p:normalViewPr>
  <p:slideViewPr>
    <p:cSldViewPr snapToGrid="0" snapToObjects="1">
      <p:cViewPr varScale="1">
        <p:scale>
          <a:sx n="104" d="100"/>
          <a:sy n="104" d="100"/>
        </p:scale>
        <p:origin x="3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jpg>
</file>

<file path=ppt/media/image10.png>
</file>

<file path=ppt/media/image11.png>
</file>

<file path=ppt/media/image12.png>
</file>

<file path=ppt/media/image13.tiff>
</file>

<file path=ppt/media/image14.png>
</file>

<file path=ppt/media/image14.tiff>
</file>

<file path=ppt/media/image15.tiff>
</file>

<file path=ppt/media/image16.png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1.tiff>
</file>

<file path=ppt/media/image22.png>
</file>

<file path=ppt/media/image22.tiff>
</file>

<file path=ppt/media/image23.png>
</file>

<file path=ppt/media/image23.tiff>
</file>

<file path=ppt/media/image24.tiff>
</file>

<file path=ppt/media/image25.tiff>
</file>

<file path=ppt/media/image26.tiff>
</file>

<file path=ppt/media/image27.tiff>
</file>

<file path=ppt/media/image28.png>
</file>

<file path=ppt/media/image28.tiff>
</file>

<file path=ppt/media/image29.tiff>
</file>

<file path=ppt/media/image3.tiff>
</file>

<file path=ppt/media/image30.tiff>
</file>

<file path=ppt/media/image31.tiff>
</file>

<file path=ppt/media/image4.png>
</file>

<file path=ppt/media/image5.png>
</file>

<file path=ppt/media/image6.png>
</file>

<file path=ppt/media/image7.png>
</file>

<file path=ppt/media/image7.tiff>
</file>

<file path=ppt/media/image8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937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544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036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242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967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712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245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84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211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940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739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176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3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tif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tif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tif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Reinforcement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Learning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章雨鹏</a:t>
            </a:r>
            <a:endParaRPr kumimoji="1" lang="en-US" altLang="zh-CN" dirty="0" smtClean="0"/>
          </a:p>
          <a:p>
            <a:r>
              <a:rPr kumimoji="1" lang="en-US" altLang="zh-CN" dirty="0" smtClean="0"/>
              <a:t>2017</a:t>
            </a:r>
            <a:r>
              <a:rPr kumimoji="1" lang="zh-CN" altLang="en-US" dirty="0" smtClean="0"/>
              <a:t>年</a:t>
            </a:r>
            <a:r>
              <a:rPr kumimoji="1" lang="en-US" altLang="zh-CN" dirty="0" smtClean="0"/>
              <a:t>9</a:t>
            </a:r>
            <a:r>
              <a:rPr kumimoji="1" lang="zh-CN" altLang="en-US" dirty="0" smtClean="0"/>
              <a:t>月</a:t>
            </a:r>
            <a:r>
              <a:rPr kumimoji="1" lang="en-US" altLang="zh-CN" dirty="0" smtClean="0"/>
              <a:t>12</a:t>
            </a:r>
            <a:r>
              <a:rPr kumimoji="1" lang="zh-CN" altLang="en-US" dirty="0" smtClean="0"/>
              <a:t>日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694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4.Markov </a:t>
            </a:r>
            <a:r>
              <a:rPr lang="en-US" altLang="zh-CN" dirty="0"/>
              <a:t>Property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 err="1"/>
                  <a:t>一般</a:t>
                </a:r>
                <a:r>
                  <a:rPr lang="en-US" altLang="zh-CN" b="1" dirty="0" err="1"/>
                  <a:t>假设</a:t>
                </a:r>
                <a:r>
                  <a:rPr lang="en-US" altLang="zh-CN" dirty="0" err="1"/>
                  <a:t>学习任务具有马尔可夫性：之后的reward只与当前的状态有关，而与更早的状态无关</a:t>
                </a:r>
                <a:r>
                  <a:rPr lang="en-US" altLang="zh-CN" dirty="0" smtClean="0"/>
                  <a:t>。</a:t>
                </a:r>
              </a:p>
              <a:p>
                <a:r>
                  <a:rPr lang="en-US" altLang="zh-CN" dirty="0" err="1" smtClean="0"/>
                  <a:t>MDP</a:t>
                </a:r>
                <a:r>
                  <a:rPr lang="en-US" altLang="zh-CN" dirty="0" err="1"/>
                  <a:t>：马尔科夫决策过程</a:t>
                </a:r>
                <a:endParaRPr lang="zh-CN" altLang="zh-CN" dirty="0"/>
              </a:p>
              <a:p>
                <a:r>
                  <a:rPr lang="en-US" altLang="zh-CN" b="1" dirty="0"/>
                  <a:t>转移概率</a:t>
                </a:r>
                <a:r>
                  <a:rPr lang="en-US" altLang="zh-CN" dirty="0"/>
                  <a:t>：</a:t>
                </a:r>
                <a:endParaRPr lang="zh-CN" altLang="zh-CN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charset="0"/>
                          </a:rPr>
                          <m:t>𝒫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𝑠𝑠</m:t>
                        </m:r>
                        <m:r>
                          <a:rPr lang="en-US" altLang="zh-CN" i="1">
                            <a:latin typeface="Cambria Math" charset="0"/>
                          </a:rPr>
                          <m:t>′</m:t>
                        </m:r>
                      </m:sub>
                      <m:sup>
                        <m:r>
                          <a:rPr lang="en-US" altLang="zh-CN" i="1">
                            <a:latin typeface="Cambria Math" charset="0"/>
                          </a:rPr>
                          <m:t>𝑎</m:t>
                        </m:r>
                      </m:sup>
                    </m:sSubSup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𝑃𝑟</m:t>
                    </m:r>
                    <m:r>
                      <a:rPr lang="en-US" altLang="zh-CN" i="1">
                        <a:latin typeface="Cambria Math" charset="0"/>
                      </a:rPr>
                      <m:t>{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′|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}</m:t>
                    </m:r>
                  </m:oMath>
                </a14:m>
                <a:endParaRPr lang="zh-CN" altLang="zh-CN" dirty="0"/>
              </a:p>
              <a:p>
                <a:r>
                  <a:rPr lang="en-US" altLang="zh-CN" dirty="0" err="1"/>
                  <a:t>下一reward</a:t>
                </a:r>
                <a:r>
                  <a:rPr lang="en-US" altLang="zh-CN" b="1" dirty="0" err="1"/>
                  <a:t>期望</a:t>
                </a:r>
                <a:r>
                  <a:rPr lang="en-US" altLang="zh-CN" dirty="0"/>
                  <a:t>：</a:t>
                </a:r>
                <a:endParaRPr lang="zh-CN" altLang="zh-CN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charset="0"/>
                          </a:rPr>
                          <m:t>ℛ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𝑠𝑠</m:t>
                        </m:r>
                        <m:r>
                          <a:rPr lang="en-US" altLang="zh-CN" i="1">
                            <a:latin typeface="Cambria Math" charset="0"/>
                          </a:rPr>
                          <m:t>′</m:t>
                        </m:r>
                      </m:sub>
                      <m:sup>
                        <m:r>
                          <a:rPr lang="en-US" altLang="zh-CN" i="1">
                            <a:latin typeface="Cambria Math" charset="0"/>
                          </a:rPr>
                          <m:t>𝑎</m:t>
                        </m:r>
                      </m:sup>
                    </m:sSubSup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𝐸</m:t>
                    </m:r>
                    <m:r>
                      <a:rPr lang="en-US" altLang="zh-CN" i="1">
                        <a:latin typeface="Cambria Math" charset="0"/>
                      </a:rPr>
                      <m:t>{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′}</m:t>
                    </m:r>
                  </m:oMath>
                </a14:m>
                <a:endParaRPr lang="zh-CN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06" t="-2121" r="-115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53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5.Value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function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b="1" dirty="0" err="1"/>
                  <a:t>policy</a:t>
                </a:r>
                <a:r>
                  <a:rPr lang="en-US" altLang="zh-CN" dirty="0" err="1"/>
                  <a:t>：某一状态s下采取动作a的概率</a:t>
                </a:r>
                <a:r>
                  <a:rPr lang="en-US" altLang="zh-CN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𝜋</m:t>
                    </m:r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altLang="zh-CN" dirty="0"/>
                  <a:t>，</a:t>
                </a:r>
                <a:r>
                  <a:rPr lang="en-US" altLang="zh-CN" dirty="0" smtClean="0"/>
                  <a:t>是个映射</a:t>
                </a:r>
              </a:p>
              <a:p>
                <a:r>
                  <a:rPr lang="en-US" altLang="zh-CN" dirty="0" smtClean="0"/>
                  <a:t>对于</a:t>
                </a:r>
                <a:r>
                  <a:rPr lang="en-US" altLang="zh-CN" dirty="0" err="1"/>
                  <a:t>MDP，定义</a:t>
                </a:r>
                <a:endParaRPr lang="zh-CN" altLang="zh-CN" dirty="0"/>
              </a:p>
              <a:p>
                <a:r>
                  <a:rPr lang="en-US" altLang="zh-CN" b="1" dirty="0"/>
                  <a:t>State-value function</a:t>
                </a:r>
                <a:r>
                  <a:rPr lang="en-US" altLang="zh-CN" dirty="0"/>
                  <a:t>：</a:t>
                </a:r>
                <a:endParaRPr lang="zh-CN" altLang="zh-CN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)=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𝐸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{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𝑅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}=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𝐸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{</m:t>
                    </m:r>
                    <m:nary>
                      <m:naryPr>
                        <m:chr m:val="∑"/>
                        <m:limLoc m:val="undOvr"/>
                        <m:ctrlPr>
                          <a:rPr lang="zh-CN" altLang="zh-CN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charset="0"/>
                          </a:rPr>
                          <m:t>=0</m:t>
                        </m:r>
                      </m:sub>
                      <m:sup>
                        <m:r>
                          <a:rPr lang="en-US" altLang="zh-CN" i="1">
                            <a:latin typeface="Cambria Math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charset="0"/>
                              </a:rPr>
                              <m:t>𝑘</m:t>
                            </m:r>
                          </m:sup>
                        </m:sSup>
                      </m:e>
                    </m:nary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</m:t>
                        </m:r>
                        <m:r>
                          <a:rPr lang="en-US" altLang="zh-CN" i="1">
                            <a:latin typeface="Cambria Math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}</m:t>
                    </m:r>
                  </m:oMath>
                </a14:m>
                <a:endParaRPr lang="zh-CN" altLang="zh-CN" dirty="0"/>
              </a:p>
              <a:p>
                <a:r>
                  <a:rPr lang="en-US" altLang="zh-CN" b="1" dirty="0"/>
                  <a:t>Action-value function</a:t>
                </a:r>
                <a:r>
                  <a:rPr lang="en-US" altLang="zh-CN" dirty="0"/>
                  <a:t>:</a:t>
                </a:r>
                <a:endParaRPr lang="zh-CN" altLang="zh-CN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𝑄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)=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𝐸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{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𝑅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}=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𝐸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{</m:t>
                    </m:r>
                    <m:nary>
                      <m:naryPr>
                        <m:chr m:val="∑"/>
                        <m:limLoc m:val="undOvr"/>
                        <m:ctrlPr>
                          <a:rPr lang="zh-CN" altLang="zh-CN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charset="0"/>
                          </a:rPr>
                          <m:t>=0</m:t>
                        </m:r>
                      </m:sub>
                      <m:sup>
                        <m:r>
                          <a:rPr lang="en-US" altLang="zh-CN" i="1">
                            <a:latin typeface="Cambria Math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charset="0"/>
                              </a:rPr>
                              <m:t>𝑘</m:t>
                            </m:r>
                          </m:sup>
                        </m:sSup>
                      </m:e>
                    </m:nary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</m:t>
                        </m:r>
                        <m:r>
                          <a:rPr lang="en-US" altLang="zh-CN" i="1">
                            <a:latin typeface="Cambria Math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}</m:t>
                    </m:r>
                  </m:oMath>
                </a14:m>
                <a:endParaRPr lang="zh-CN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06" t="-2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6477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转移方程（Bellman</a:t>
            </a:r>
            <a:r>
              <a:rPr lang="en-US" altLang="zh-CN" dirty="0"/>
              <a:t> equation</a:t>
            </a:r>
            <a:r>
              <a:rPr lang="en-US" altLang="zh-CN" dirty="0" smtClean="0"/>
              <a:t>）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2015067"/>
                <a:ext cx="10058400" cy="402336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m>
                      <m:mPr>
                        <m:plcHide m:val="on"/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zh-CN" altLang="zh-CN" i="1">
                            <a:latin typeface="Cambria Math" charset="0"/>
                          </a:rPr>
                        </m:ctrlPr>
                      </m:mPr>
                      <m:mr>
                        <m:e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</m:e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𝑘</m:t>
                                  </m:r>
                                </m:sup>
                              </m:sSup>
                            </m:e>
                          </m:nary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∞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𝛾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</m:sup>
                          </m:sSup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𝑠𝑠</m:t>
                                  </m:r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𝑎</m:t>
                                  </m:r>
                                </m:sup>
                              </m:sSubSup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[</m:t>
                          </m:r>
                          <m:sSubSup>
                            <m:sSub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ℛ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p>
                          </m:sSubSup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𝑘</m:t>
                                  </m:r>
                                </m:sup>
                              </m:sSup>
                            </m:e>
                          </m:nary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′}]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𝑠𝑠</m:t>
                                  </m:r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𝑎</m:t>
                                  </m:r>
                                </m:sup>
                              </m:sSubSup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[</m:t>
                          </m:r>
                          <m:sSubSup>
                            <m:sSub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ℛ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p>
                          </m:sSubSup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′)]</m:t>
                          </m:r>
                        </m:e>
                      </m:mr>
                    </m:m>
                  </m:oMath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2015067"/>
                <a:ext cx="10058400" cy="4023360"/>
              </a:xfrm>
              <a:blipFill rotWithShape="0">
                <a:blip r:embed="rId2"/>
                <a:stretch>
                  <a:fillRect t="-15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9746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备份图（</a:t>
            </a:r>
            <a:r>
              <a:rPr lang="en-US" altLang="zh-CN" dirty="0"/>
              <a:t>backup diagrams</a:t>
            </a:r>
            <a:r>
              <a:rPr lang="zh-CN" altLang="en-US" dirty="0"/>
              <a:t>）</a:t>
            </a:r>
            <a:endParaRPr kumimoji="1" lang="zh-CN" altLang="en-US" dirty="0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9143" y="1762299"/>
            <a:ext cx="9634674" cy="4022725"/>
          </a:xfrm>
        </p:spPr>
      </p:pic>
    </p:spTree>
    <p:extLst>
      <p:ext uri="{BB962C8B-B14F-4D97-AF65-F5344CB8AC3E}">
        <p14:creationId xmlns:p14="http://schemas.microsoft.com/office/powerpoint/2010/main" val="94797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6.optimal </a:t>
            </a:r>
            <a:r>
              <a:rPr lang="en-US" altLang="zh-CN" dirty="0"/>
              <a:t>value function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/>
                  <a:t>强化学习的任务就是找到一个最优策略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altLang="zh-CN" dirty="0"/>
                  <a:t>，使得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)≥</m:t>
                    </m:r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  <m:r>
                          <a:rPr lang="en-US" altLang="zh-CN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𝑓𝑜𝑟</m:t>
                    </m:r>
                    <m:r>
                      <a:rPr lang="en-US" altLang="zh-CN" i="1">
                        <a:latin typeface="Cambria Math" charset="0"/>
                      </a:rPr>
                      <m:t> </m:t>
                    </m:r>
                    <m:r>
                      <a:rPr lang="en-US" altLang="zh-CN" i="1">
                        <a:latin typeface="Cambria Math" charset="0"/>
                      </a:rPr>
                      <m:t>𝑎𝑙𝑙</m:t>
                    </m:r>
                    <m:r>
                      <a:rPr lang="en-US" altLang="zh-CN" i="1">
                        <a:latin typeface="Cambria Math" charset="0"/>
                      </a:rPr>
                      <m:t> 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∈</m:t>
                    </m:r>
                    <m:r>
                      <a:rPr lang="en-US" altLang="zh-CN" i="1">
                        <a:latin typeface="Cambria Math" charset="0"/>
                      </a:rPr>
                      <m:t>𝒮</m:t>
                    </m:r>
                  </m:oMath>
                </a14:m>
                <a:r>
                  <a:rPr lang="en-US" altLang="zh-CN" dirty="0"/>
                  <a:t> </a:t>
                </a:r>
                <a:endParaRPr lang="zh-CN" altLang="zh-CN" dirty="0"/>
              </a:p>
              <a:p>
                <a:r>
                  <a:rPr lang="en-US" altLang="zh-CN" b="1" dirty="0"/>
                  <a:t>Optimal state-value function</a:t>
                </a:r>
                <a:r>
                  <a:rPr lang="en-US" altLang="zh-CN" dirty="0"/>
                  <a:t>: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)=</m:t>
                    </m:r>
                    <m:limLow>
                      <m:limLow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charset="0"/>
                          </a:rPr>
                          <m:t>max</m:t>
                        </m:r>
                      </m:e>
                      <m:lim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lim>
                    </m:limLow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)</m:t>
                    </m:r>
                  </m:oMath>
                </a14:m>
                <a:endParaRPr lang="zh-CN" altLang="zh-CN" dirty="0"/>
              </a:p>
              <a:p>
                <a:r>
                  <a:rPr lang="en-US" altLang="zh-CN" b="1" dirty="0"/>
                  <a:t>Optimal action-value function</a:t>
                </a:r>
                <a:r>
                  <a:rPr lang="en-US" altLang="zh-CN" dirty="0"/>
                  <a:t>: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𝑄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)=</m:t>
                    </m:r>
                    <m:limLow>
                      <m:limLow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altLang="zh-CN">
                            <a:latin typeface="Cambria Math" charset="0"/>
                          </a:rPr>
                          <m:t>max</m:t>
                        </m:r>
                      </m:e>
                      <m:lim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lim>
                    </m:limLow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𝑄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)</m:t>
                    </m:r>
                  </m:oMath>
                </a14:m>
                <a:endParaRPr lang="zh-CN" altLang="zh-CN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𝑄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)=</m:t>
                    </m:r>
                    <m:r>
                      <a:rPr lang="en-US" altLang="zh-CN" i="1">
                        <a:latin typeface="Cambria Math" charset="0"/>
                      </a:rPr>
                      <m:t>𝐸</m:t>
                    </m:r>
                    <m:r>
                      <a:rPr lang="en-US" altLang="zh-CN" i="1">
                        <a:latin typeface="Cambria Math" charset="0"/>
                      </a:rPr>
                      <m:t>{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+</m:t>
                    </m:r>
                    <m:r>
                      <a:rPr lang="en-US" altLang="zh-CN" i="1">
                        <a:latin typeface="Cambria Math" charset="0"/>
                      </a:rPr>
                      <m:t>𝛾</m:t>
                    </m:r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∗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)|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𝑠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}</m:t>
                    </m:r>
                  </m:oMath>
                </a14:m>
                <a:endParaRPr lang="zh-CN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06" t="-96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4646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optimal value function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zh-CN" dirty="0"/>
                  <a:t>强化学习的任务就是找到一个最优策略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altLang="zh-CN" dirty="0"/>
                  <a:t>，使得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)≥</m:t>
                    </m:r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  <m:r>
                          <a:rPr lang="en-US" altLang="zh-CN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𝑓𝑜𝑟</m:t>
                    </m:r>
                    <m:r>
                      <a:rPr lang="en-US" altLang="zh-CN" i="1">
                        <a:latin typeface="Cambria Math" charset="0"/>
                      </a:rPr>
                      <m:t> </m:t>
                    </m:r>
                    <m:r>
                      <a:rPr lang="en-US" altLang="zh-CN" i="1">
                        <a:latin typeface="Cambria Math" charset="0"/>
                      </a:rPr>
                      <m:t>𝑎𝑙𝑙</m:t>
                    </m:r>
                    <m:r>
                      <a:rPr lang="en-US" altLang="zh-CN" i="1">
                        <a:latin typeface="Cambria Math" charset="0"/>
                      </a:rPr>
                      <m:t> 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∈</m:t>
                    </m:r>
                    <m:r>
                      <a:rPr lang="en-US" altLang="zh-CN" i="1">
                        <a:latin typeface="Cambria Math" charset="0"/>
                      </a:rPr>
                      <m:t>𝒮</m:t>
                    </m:r>
                  </m:oMath>
                </a14:m>
                <a:r>
                  <a:rPr lang="en-US" altLang="zh-CN" dirty="0"/>
                  <a:t> </a:t>
                </a:r>
                <a:endParaRPr lang="zh-CN" altLang="zh-CN" dirty="0"/>
              </a:p>
              <a:p>
                <a:r>
                  <a:rPr lang="en-US" altLang="zh-CN" b="1" dirty="0"/>
                  <a:t>Bellman optimality equation</a:t>
                </a:r>
                <a:r>
                  <a:rPr lang="en-US" altLang="zh-CN" dirty="0"/>
                  <a:t>：</a:t>
                </a:r>
                <a:endParaRPr lang="zh-CN" altLang="zh-CN" dirty="0"/>
              </a:p>
              <a:p>
                <a14:m>
                  <m:oMath xmlns:m="http://schemas.openxmlformats.org/officeDocument/2006/math">
                    <m:m>
                      <m:mPr>
                        <m:plcHide m:val="on"/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zh-CN" altLang="zh-CN" i="1">
                            <a:latin typeface="Cambria Math" charset="0"/>
                          </a:rPr>
                        </m:ctrlPr>
                      </m:mPr>
                      <m:mr>
                        <m:e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</m:e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limLow>
                            <m:limLow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∈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𝒜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)</m:t>
                              </m:r>
                            </m:lim>
                          </m:limLow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𝑄</m:t>
                              </m:r>
                            </m:e>
                            <m:sup>
                              <m:sSup>
                                <m:s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𝜋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∗</m:t>
                                  </m:r>
                                </m:sup>
                              </m:sSup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limLow>
                            <m:limLow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lim>
                          </m:limLow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p>
                                <m:s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𝜋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∗</m:t>
                                  </m:r>
                                </m:sup>
                              </m:sSup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𝑘</m:t>
                                  </m:r>
                                </m:sup>
                              </m:sSup>
                            </m:e>
                          </m:nary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limLow>
                            <m:limLow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lim>
                          </m:limLow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p>
                                <m:s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𝜋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∗</m:t>
                                  </m:r>
                                </m:sup>
                              </m:sSup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𝑘</m:t>
                                  </m:r>
                                </m:sup>
                              </m:sSup>
                            </m:e>
                          </m:nary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limLow>
                            <m:limLow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lim>
                          </m:limLow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p>
                                <m:s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𝜋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∗</m:t>
                                  </m:r>
                                </m:sup>
                              </m:sSup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)|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limLow>
                            <m:limLow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lim>
                          </m:limLow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𝑠𝑠</m:t>
                                  </m:r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𝑎</m:t>
                                  </m:r>
                                </m:sup>
                              </m:sSubSup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[</m:t>
                          </m:r>
                          <m:sSubSup>
                            <m:sSub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ℛ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p>
                          </m:sSubSup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′)]</m:t>
                          </m:r>
                        </m:e>
                      </m:mr>
                    </m:m>
                  </m:oMath>
                </a14:m>
                <a:endParaRPr lang="zh-CN" altLang="zh-CN" dirty="0"/>
              </a:p>
              <a:p>
                <a14:m>
                  <m:oMath xmlns:m="http://schemas.openxmlformats.org/officeDocument/2006/math">
                    <m:m>
                      <m:mPr>
                        <m:plcHide m:val="on"/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zh-CN" altLang="zh-CN" i="1">
                            <a:latin typeface="Cambria Math" charset="0"/>
                          </a:rPr>
                        </m:ctrlPr>
                      </m:mPr>
                      <m:mr>
                        <m:e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𝑄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</m:e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𝐸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limLow>
                            <m:limLow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lim>
                          </m:limLow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𝑄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′)|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𝑠𝑠</m:t>
                                  </m:r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𝑎</m:t>
                                  </m:r>
                                </m:sup>
                              </m:sSubSup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[</m:t>
                          </m:r>
                          <m:sSubSup>
                            <m:sSub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ℛ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p>
                          </m:sSubSup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limLow>
                            <m:limLow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lim>
                          </m:limLow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𝑄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′,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′)]</m:t>
                          </m:r>
                        </m:e>
                      </m:mr>
                    </m:m>
                  </m:oMath>
                </a14:m>
                <a:r>
                  <a:rPr lang="zh-CN" altLang="zh-CN" dirty="0">
                    <a:effectLst/>
                  </a:rPr>
                  <a:t> </a:t>
                </a:r>
                <a:endParaRPr lang="zh-CN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06" t="-106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983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backup diagram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1763" y="1927225"/>
            <a:ext cx="9448800" cy="3860800"/>
          </a:xfrm>
        </p:spPr>
      </p:pic>
    </p:spTree>
    <p:extLst>
      <p:ext uri="{BB962C8B-B14F-4D97-AF65-F5344CB8AC3E}">
        <p14:creationId xmlns:p14="http://schemas.microsoft.com/office/powerpoint/2010/main" val="1274080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Gridworld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US" altLang="zh-CN" dirty="0" err="1"/>
                  <a:t>对于finite</a:t>
                </a:r>
                <a:r>
                  <a:rPr lang="en-US" altLang="zh-CN" dirty="0"/>
                  <a:t> </a:t>
                </a:r>
                <a:r>
                  <a:rPr lang="en-US" altLang="zh-CN" dirty="0" err="1" smtClean="0"/>
                  <a:t>MDPs，Bellman</a:t>
                </a:r>
                <a:r>
                  <a:rPr lang="en-US" altLang="zh-CN" dirty="0" smtClean="0"/>
                  <a:t> </a:t>
                </a:r>
                <a:r>
                  <a:rPr lang="en-US" altLang="zh-CN" dirty="0"/>
                  <a:t>optimality </a:t>
                </a:r>
                <a:r>
                  <a:rPr lang="en-US" altLang="zh-CN" dirty="0" err="1"/>
                  <a:t>equation有独立于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𝜋</m:t>
                    </m:r>
                  </m:oMath>
                </a14:m>
                <a:r>
                  <a:rPr lang="en-US" altLang="zh-CN" dirty="0"/>
                  <a:t>的唯一解，前提是知道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charset="0"/>
                          </a:rPr>
                          <m:t>𝒫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𝑠𝑠</m:t>
                        </m:r>
                        <m:r>
                          <a:rPr lang="en-US" altLang="zh-CN" i="1">
                            <a:latin typeface="Cambria Math" charset="0"/>
                          </a:rPr>
                          <m:t>′</m:t>
                        </m:r>
                      </m:sub>
                      <m:sup>
                        <m:r>
                          <a:rPr lang="en-US" altLang="zh-CN" i="1">
                            <a:latin typeface="Cambria Math" charset="0"/>
                          </a:rPr>
                          <m:t>𝑎</m:t>
                        </m:r>
                      </m:sup>
                    </m:sSubSup>
                  </m:oMath>
                </a14:m>
                <a:r>
                  <a:rPr lang="en-US" altLang="zh-CN" dirty="0"/>
                  <a:t>和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charset="0"/>
                          </a:rPr>
                          <m:t>ℛ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𝑠𝑠</m:t>
                        </m:r>
                        <m:r>
                          <a:rPr lang="en-US" altLang="zh-CN" i="1">
                            <a:latin typeface="Cambria Math" charset="0"/>
                          </a:rPr>
                          <m:t>′</m:t>
                        </m:r>
                      </m:sub>
                      <m:sup>
                        <m:r>
                          <a:rPr lang="en-US" altLang="zh-CN" i="1">
                            <a:latin typeface="Cambria Math" charset="0"/>
                          </a:rPr>
                          <m:t>𝑎</m:t>
                        </m:r>
                      </m:sup>
                    </m:sSubSup>
                  </m:oMath>
                </a14:m>
                <a:r>
                  <a:rPr lang="en-US" altLang="zh-CN" dirty="0"/>
                  <a:t>。</a:t>
                </a:r>
                <a:r>
                  <a:rPr lang="zh-CN" altLang="zh-CN" dirty="0">
                    <a:effectLst/>
                  </a:rPr>
                  <a:t> </a:t>
                </a:r>
                <a:endParaRPr lang="en-US" altLang="zh-CN" dirty="0" smtClean="0">
                  <a:effectLst/>
                </a:endParaRPr>
              </a:p>
              <a:p>
                <a:r>
                  <a:rPr kumimoji="1" lang="zh-CN" altLang="en-US" dirty="0" smtClean="0"/>
                  <a:t>例子：</a:t>
                </a:r>
                <a:r>
                  <a:rPr kumimoji="1" lang="en-US" altLang="zh-CN" dirty="0" err="1" smtClean="0"/>
                  <a:t>gridworld</a:t>
                </a:r>
                <a:endParaRPr kumimoji="1" lang="en-US" altLang="zh-CN" dirty="0" smtClean="0"/>
              </a:p>
              <a:p>
                <a:endParaRPr kumimoji="1" lang="en-US" altLang="zh-CN" dirty="0" smtClean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242" t="-19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5750" y="2746164"/>
            <a:ext cx="5947496" cy="2689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43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7.Optimality </a:t>
            </a:r>
            <a:r>
              <a:rPr lang="en-US" altLang="zh-CN" b="1" dirty="0"/>
              <a:t>and </a:t>
            </a:r>
            <a:r>
              <a:rPr lang="en-US" altLang="zh-CN" b="1" dirty="0" smtClean="0"/>
              <a:t>approximation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虽然</a:t>
            </a:r>
            <a:r>
              <a:rPr lang="zh-CN" altLang="en-US" dirty="0"/>
              <a:t>理论上</a:t>
            </a:r>
            <a:r>
              <a:rPr lang="en-US" altLang="zh-CN" dirty="0"/>
              <a:t>MDP</a:t>
            </a:r>
            <a:r>
              <a:rPr lang="zh-CN" altLang="en-US" dirty="0"/>
              <a:t>模型的问题可以获得最优解，但求解解析解通常是不可行的，计算开销和内存都将成为限制。所以必须对</a:t>
            </a:r>
            <a:r>
              <a:rPr lang="en-US" altLang="zh-CN" dirty="0"/>
              <a:t>value function</a:t>
            </a:r>
            <a:r>
              <a:rPr lang="zh-CN" altLang="en-US" dirty="0"/>
              <a:t>进行近似处理。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054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it-IT" sz="6600" dirty="0"/>
              <a:t>二、</a:t>
            </a:r>
            <a:r>
              <a:rPr lang="it-IT" altLang="zh-CN" sz="6600" dirty="0" err="1"/>
              <a:t>Dynamic</a:t>
            </a:r>
            <a:r>
              <a:rPr lang="it-IT" altLang="zh-CN" sz="6600" dirty="0"/>
              <a:t> </a:t>
            </a:r>
            <a:r>
              <a:rPr lang="it-IT" altLang="zh-CN" sz="6600" dirty="0" smtClean="0"/>
              <a:t>Programming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5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引文</a:t>
            </a:r>
            <a:r>
              <a:rPr kumimoji="1" lang="en-US" altLang="zh-CN" dirty="0"/>
              <a:t>——n</a:t>
            </a:r>
            <a:r>
              <a:rPr kumimoji="1" lang="zh-CN" altLang="en-US" dirty="0"/>
              <a:t>臂赌博机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400" dirty="0" smtClean="0"/>
              <a:t>问题描述：</a:t>
            </a:r>
            <a:r>
              <a:rPr lang="en-US" altLang="zh-CN" sz="2400" dirty="0"/>
              <a:t>agent</a:t>
            </a:r>
            <a:r>
              <a:rPr lang="zh-CN" altLang="en-US" sz="2400" dirty="0"/>
              <a:t>每次可以选择某条摇臂，然后会获得一定的奖励，</a:t>
            </a:r>
            <a:r>
              <a:rPr lang="en-US" altLang="zh-CN" sz="2400" dirty="0"/>
              <a:t>RL</a:t>
            </a:r>
            <a:r>
              <a:rPr lang="zh-CN" altLang="en-US" sz="2400" dirty="0"/>
              <a:t>的目标就是长时间的游戏后，奖励能够最大化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r>
              <a:rPr lang="en-US" altLang="zh-CN" sz="2400" dirty="0"/>
              <a:t>RL</a:t>
            </a:r>
            <a:r>
              <a:rPr lang="zh-CN" altLang="en-US" sz="2400" dirty="0"/>
              <a:t>的问题可以比较简单，每个臂的奖励都固定，</a:t>
            </a:r>
            <a:r>
              <a:rPr lang="en-US" altLang="zh-CN" sz="2400" dirty="0"/>
              <a:t>agent</a:t>
            </a:r>
            <a:r>
              <a:rPr lang="zh-CN" altLang="en-US" sz="2400" dirty="0"/>
              <a:t>尝试</a:t>
            </a:r>
            <a:r>
              <a:rPr lang="en-US" altLang="zh-CN" sz="2400" dirty="0"/>
              <a:t>n</a:t>
            </a:r>
            <a:r>
              <a:rPr lang="zh-CN" altLang="en-US" sz="2400" dirty="0"/>
              <a:t>次后，就可以按照贪心的策略获得最大收益；或者每个摇臂产生的</a:t>
            </a:r>
            <a:r>
              <a:rPr lang="en-US" altLang="zh-CN" sz="2400" dirty="0"/>
              <a:t>reward</a:t>
            </a:r>
            <a:r>
              <a:rPr lang="zh-CN" altLang="en-US" sz="2400" dirty="0"/>
              <a:t>是个均值固定的随机数。</a:t>
            </a:r>
          </a:p>
          <a:p>
            <a:r>
              <a:rPr lang="en-US" altLang="zh-CN" sz="2400" dirty="0"/>
              <a:t>RL</a:t>
            </a:r>
            <a:r>
              <a:rPr lang="zh-CN" altLang="en-US" sz="2400" dirty="0"/>
              <a:t>的问题也可以比较复杂，每个摇臂</a:t>
            </a:r>
            <a:r>
              <a:rPr lang="en-US" altLang="zh-CN" sz="2400" dirty="0"/>
              <a:t>reward</a:t>
            </a:r>
            <a:r>
              <a:rPr lang="zh-CN" altLang="en-US" sz="2400" dirty="0"/>
              <a:t>的均值都是随时间变化的。这就要求</a:t>
            </a:r>
            <a:r>
              <a:rPr lang="en-US" altLang="zh-CN" sz="2400" dirty="0"/>
              <a:t>agent</a:t>
            </a:r>
            <a:r>
              <a:rPr lang="zh-CN" altLang="en-US" sz="2400" dirty="0"/>
              <a:t>保留对</a:t>
            </a:r>
            <a:r>
              <a:rPr lang="en-US" altLang="zh-CN" sz="2400" dirty="0"/>
              <a:t>environment</a:t>
            </a:r>
            <a:r>
              <a:rPr lang="zh-CN" altLang="en-US" sz="2400" dirty="0"/>
              <a:t>的探索</a:t>
            </a:r>
          </a:p>
          <a:p>
            <a:endParaRPr kumimoji="1"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133347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1.DP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 err="1"/>
                  <a:t>动态规划（DP）是一类用于计算在马尔科夫条件下的最优策略的算法。之后我们假设environment是finite</a:t>
                </a:r>
                <a:r>
                  <a:rPr lang="en-US" altLang="zh-CN" dirty="0"/>
                  <a:t> </a:t>
                </a:r>
                <a:r>
                  <a:rPr lang="en-US" altLang="zh-CN" dirty="0" err="1"/>
                  <a:t>MDP，且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charset="0"/>
                          </a:rPr>
                          <m:t>𝒫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𝑠𝑠</m:t>
                        </m:r>
                        <m:r>
                          <a:rPr lang="en-US" altLang="zh-CN" i="1">
                            <a:latin typeface="Cambria Math" charset="0"/>
                          </a:rPr>
                          <m:t>′</m:t>
                        </m:r>
                      </m:sub>
                      <m:sup>
                        <m:r>
                          <a:rPr lang="en-US" altLang="zh-CN" i="1">
                            <a:latin typeface="Cambria Math" charset="0"/>
                          </a:rPr>
                          <m:t>𝑎</m:t>
                        </m:r>
                      </m:sup>
                    </m:sSubSup>
                  </m:oMath>
                </a14:m>
                <a:r>
                  <a:rPr lang="en-US" altLang="zh-CN" dirty="0"/>
                  <a:t>和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i="1">
                            <a:latin typeface="Cambria Math" charset="0"/>
                          </a:rPr>
                          <m:t>ℛ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𝑠𝑠</m:t>
                        </m:r>
                        <m:r>
                          <a:rPr lang="en-US" altLang="zh-CN" i="1">
                            <a:latin typeface="Cambria Math" charset="0"/>
                          </a:rPr>
                          <m:t>′</m:t>
                        </m:r>
                      </m:sub>
                      <m:sup>
                        <m:r>
                          <a:rPr lang="en-US" altLang="zh-CN" i="1">
                            <a:latin typeface="Cambria Math" charset="0"/>
                          </a:rPr>
                          <m:t>𝑎</m:t>
                        </m:r>
                      </m:sup>
                    </m:sSubSup>
                  </m:oMath>
                </a14:m>
                <a:r>
                  <a:rPr lang="en-US" altLang="zh-CN" dirty="0"/>
                  <a:t>已知</a:t>
                </a:r>
                <a:r>
                  <a:rPr lang="en-US" altLang="zh-CN" dirty="0" smtClean="0"/>
                  <a:t>。</a:t>
                </a:r>
              </a:p>
              <a:p>
                <a:endParaRPr lang="zh-CN" altLang="zh-CN" dirty="0"/>
              </a:p>
              <a:p>
                <a14:m>
                  <m:oMath xmlns:m="http://schemas.openxmlformats.org/officeDocument/2006/math">
                    <m:m>
                      <m:mPr>
                        <m:plcHide m:val="on"/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zh-CN" altLang="zh-CN" i="1">
                            <a:latin typeface="Cambria Math" charset="0"/>
                          </a:rPr>
                        </m:ctrlPr>
                      </m:mPr>
                      <m:mr>
                        <m:e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</m:e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limLow>
                            <m:limLow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lim>
                          </m:limLow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sSup>
                                <m:s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𝜋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∗</m:t>
                                  </m:r>
                                </m:sup>
                              </m:sSup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)|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limLow>
                            <m:limLow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lim>
                          </m:limLow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𝑠𝑠</m:t>
                                  </m:r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𝑎</m:t>
                                  </m:r>
                                </m:sup>
                              </m:sSubSup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[</m:t>
                          </m:r>
                          <m:sSubSup>
                            <m:sSub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ℛ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p>
                          </m:sSubSup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′)]</m:t>
                          </m:r>
                        </m:e>
                      </m:mr>
                    </m:m>
                  </m:oMath>
                </a14:m>
                <a:endParaRPr lang="zh-CN" altLang="zh-CN" dirty="0"/>
              </a:p>
              <a:p>
                <a14:m>
                  <m:oMath xmlns:m="http://schemas.openxmlformats.org/officeDocument/2006/math">
                    <m:m>
                      <m:mPr>
                        <m:plcHide m:val="on"/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zh-CN" altLang="zh-CN" i="1">
                            <a:latin typeface="Cambria Math" charset="0"/>
                          </a:rPr>
                        </m:ctrlPr>
                      </m:mPr>
                      <m:mr>
                        <m:e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𝑄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</m:e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𝐸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limLow>
                            <m:limLow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lim>
                          </m:limLow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𝑄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′)|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𝑠𝑠</m:t>
                                  </m:r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𝑎</m:t>
                                  </m:r>
                                </m:sup>
                              </m:sSubSup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[</m:t>
                          </m:r>
                          <m:sSubSup>
                            <m:sSub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ℛ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p>
                          </m:sSubSup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limLow>
                            <m:limLow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lim>
                          </m:limLow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𝑄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∗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′,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′)]</m:t>
                          </m:r>
                        </m:e>
                      </m:mr>
                    </m:m>
                  </m:oMath>
                </a14:m>
                <a:r>
                  <a:rPr lang="zh-CN" altLang="zh-CN" dirty="0">
                    <a:effectLst/>
                  </a:rPr>
                  <a:t> 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06" t="-2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993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2.Policy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evaluation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/>
                  <a:t>首先我们要考虑如何计算任意策略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𝜋</m:t>
                    </m:r>
                  </m:oMath>
                </a14:m>
                <a:r>
                  <a:rPr lang="en-US" altLang="zh-CN" dirty="0" err="1"/>
                  <a:t>下的state</a:t>
                </a:r>
                <a:r>
                  <a:rPr lang="en-US" altLang="zh-CN" dirty="0"/>
                  <a:t>-value function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p>
                    </m:sSup>
                  </m:oMath>
                </a14:m>
                <a:r>
                  <a:rPr lang="en-US" altLang="zh-CN" dirty="0"/>
                  <a:t>，</a:t>
                </a:r>
                <a:r>
                  <a:rPr lang="en-US" altLang="zh-CN" dirty="0" err="1"/>
                  <a:t>这个过程就叫</a:t>
                </a:r>
                <a:r>
                  <a:rPr lang="en-US" altLang="zh-CN" b="1" dirty="0" err="1">
                    <a:solidFill>
                      <a:srgbClr val="FF0000"/>
                    </a:solidFill>
                  </a:rPr>
                  <a:t>policy</a:t>
                </a:r>
                <a:r>
                  <a:rPr lang="en-US" altLang="zh-CN" b="1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b="1" dirty="0" err="1">
                    <a:solidFill>
                      <a:srgbClr val="FF0000"/>
                    </a:solidFill>
                  </a:rPr>
                  <a:t>evaluation</a:t>
                </a:r>
                <a:r>
                  <a:rPr lang="en-US" altLang="zh-CN" dirty="0" err="1"/>
                  <a:t>，也被称为</a:t>
                </a:r>
                <a:r>
                  <a:rPr lang="en-US" altLang="zh-CN" i="1" dirty="0" err="1"/>
                  <a:t>prediction</a:t>
                </a:r>
                <a:r>
                  <a:rPr lang="en-US" altLang="zh-CN" i="1" dirty="0"/>
                  <a:t> </a:t>
                </a:r>
                <a:r>
                  <a:rPr lang="en-US" altLang="zh-CN" i="1" dirty="0" err="1"/>
                  <a:t>problem</a:t>
                </a:r>
                <a:r>
                  <a:rPr lang="en-US" altLang="zh-CN" dirty="0" err="1"/>
                  <a:t>。根据之前的推导</a:t>
                </a:r>
                <a:endParaRPr lang="zh-CN" altLang="zh-CN" dirty="0"/>
              </a:p>
              <a:p>
                <a14:m>
                  <m:oMath xmlns:m="http://schemas.openxmlformats.org/officeDocument/2006/math">
                    <m:m>
                      <m:mPr>
                        <m:plcHide m:val="on"/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zh-CN" altLang="zh-CN" i="1">
                            <a:latin typeface="Cambria Math" charset="0"/>
                          </a:rPr>
                        </m:ctrlPr>
                      </m:mPr>
                      <m:mr>
                        <m:e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</m:e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𝛾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+3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+⋯|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)|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𝑠𝑠</m:t>
                                  </m:r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𝑎</m:t>
                                  </m:r>
                                </m:sup>
                              </m:sSubSup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[</m:t>
                          </m:r>
                          <m:sSubSup>
                            <m:sSub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ℛ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p>
                          </m:sSubSup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′)]</m:t>
                          </m:r>
                        </m:e>
                      </m:mr>
                    </m:m>
                  </m:oMath>
                </a14:m>
                <a:endParaRPr lang="zh-CN" altLang="zh-CN" dirty="0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𝜋</m:t>
                    </m:r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altLang="zh-CN" dirty="0"/>
                  <a:t>表示在策略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𝜋</m:t>
                    </m:r>
                  </m:oMath>
                </a14:m>
                <a:r>
                  <a:rPr lang="en-US" altLang="zh-CN" dirty="0" err="1"/>
                  <a:t>下，状态为s，采取行动a的概率</a:t>
                </a:r>
                <a:r>
                  <a:rPr lang="en-US" altLang="zh-CN" dirty="0"/>
                  <a:t>。</a:t>
                </a:r>
                <a:r>
                  <a:rPr lang="zh-CN" altLang="zh-CN" dirty="0">
                    <a:effectLst/>
                  </a:rPr>
                  <a:t> 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515" t="-2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1209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i="1" dirty="0"/>
              <a:t>iterative policy evaluation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 err="1"/>
                  <a:t>求解方法：随机初始化value-state</a:t>
                </a:r>
                <a:r>
                  <a:rPr lang="en-US" altLang="zh-CN" dirty="0"/>
                  <a:t> </a:t>
                </a:r>
                <a:r>
                  <a:rPr lang="en-US" altLang="zh-CN" dirty="0" err="1"/>
                  <a:t>function，根据环境反馈的结果进行迭代修正</a:t>
                </a:r>
                <a:endParaRPr lang="zh-CN" altLang="zh-CN" dirty="0"/>
              </a:p>
              <a:p>
                <a14:m>
                  <m:oMath xmlns:m="http://schemas.openxmlformats.org/officeDocument/2006/math">
                    <m:m>
                      <m:mPr>
                        <m:plcHide m:val="on"/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zh-CN" altLang="zh-CN" i="1">
                            <a:latin typeface="Cambria Math" charset="0"/>
                          </a:rPr>
                        </m:ctrlPr>
                      </m:mPr>
                      <m:mr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</m:e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)|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b>
                            <m:sup/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,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𝑎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𝒫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𝑠𝑠</m:t>
                                  </m:r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′</m:t>
                                  </m:r>
                                </m:sub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𝑎</m:t>
                                  </m:r>
                                </m:sup>
                              </m:sSubSup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[</m:t>
                          </m:r>
                          <m:sSubSup>
                            <m:sSub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ℛ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𝑠𝑠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′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𝑎</m:t>
                              </m:r>
                            </m:sup>
                          </m:sSubSup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′)]</m:t>
                          </m:r>
                        </m:e>
                      </m:mr>
                    </m:m>
                  </m:oMath>
                </a14:m>
                <a:endParaRPr lang="zh-CN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,⋯</m:t>
                    </m:r>
                  </m:oMath>
                </a14:m>
                <a:r>
                  <a:rPr lang="en-US" altLang="zh-CN" dirty="0"/>
                  <a:t>当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𝑘</m:t>
                    </m:r>
                    <m:r>
                      <a:rPr lang="en-US" altLang="zh-CN" i="1">
                        <a:latin typeface="Cambria Math" charset="0"/>
                      </a:rPr>
                      <m:t>→∞</m:t>
                    </m:r>
                  </m:oMath>
                </a14:m>
                <a:r>
                  <a:rPr lang="en-US" altLang="zh-CN" dirty="0"/>
                  <a:t>的时候，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altLang="zh-CN" dirty="0"/>
                  <a:t>就会收敛于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p>
                    </m:sSup>
                  </m:oMath>
                </a14:m>
                <a:r>
                  <a:rPr lang="en-US" altLang="zh-CN" dirty="0"/>
                  <a:t>。</a:t>
                </a:r>
                <a:r>
                  <a:rPr lang="en-US" altLang="zh-CN" dirty="0" err="1"/>
                  <a:t>这个算法叫</a:t>
                </a:r>
                <a:r>
                  <a:rPr lang="en-US" altLang="zh-CN" i="1" dirty="0" err="1"/>
                  <a:t>iterative</a:t>
                </a:r>
                <a:r>
                  <a:rPr lang="en-US" altLang="zh-CN" i="1" dirty="0"/>
                  <a:t> policy evaluation</a:t>
                </a:r>
                <a:r>
                  <a:rPr lang="en-US" altLang="zh-CN" dirty="0"/>
                  <a:t>。</a:t>
                </a:r>
                <a:r>
                  <a:rPr lang="zh-CN" altLang="zh-CN" dirty="0">
                    <a:effectLst/>
                  </a:rPr>
                  <a:t> 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242" t="-2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3621773"/>
            <a:ext cx="6546004" cy="3236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15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例子：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gridworld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4280" y="1846263"/>
            <a:ext cx="8163765" cy="4022725"/>
          </a:xfrm>
        </p:spPr>
      </p:pic>
    </p:spTree>
    <p:extLst>
      <p:ext uri="{BB962C8B-B14F-4D97-AF65-F5344CB8AC3E}">
        <p14:creationId xmlns:p14="http://schemas.microsoft.com/office/powerpoint/2010/main" val="7189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例子：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*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gridworld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9669" y="0"/>
            <a:ext cx="4700147" cy="6858000"/>
          </a:xfrm>
        </p:spPr>
      </p:pic>
    </p:spTree>
    <p:extLst>
      <p:ext uri="{BB962C8B-B14F-4D97-AF65-F5344CB8AC3E}">
        <p14:creationId xmlns:p14="http://schemas.microsoft.com/office/powerpoint/2010/main" val="202527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</a:t>
            </a:r>
            <a:r>
              <a:rPr lang="en-US" altLang="zh-CN" dirty="0"/>
              <a:t>.</a:t>
            </a:r>
            <a:r>
              <a:rPr lang="en-US" altLang="zh-CN" dirty="0" smtClean="0"/>
              <a:t>Policy </a:t>
            </a:r>
            <a:r>
              <a:rPr lang="en-US" altLang="zh-CN" dirty="0"/>
              <a:t>iteration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 err="1"/>
                  <a:t>计算某一个policy的value</a:t>
                </a:r>
                <a:r>
                  <a:rPr lang="en-US" altLang="zh-CN" dirty="0"/>
                  <a:t> </a:t>
                </a:r>
                <a:r>
                  <a:rPr lang="en-US" altLang="zh-CN" dirty="0" err="1"/>
                  <a:t>function，原因之一是想找到更好的policy</a:t>
                </a:r>
                <a:r>
                  <a:rPr lang="en-US" altLang="zh-CN" dirty="0"/>
                  <a:t>。</a:t>
                </a:r>
                <a:endParaRPr lang="zh-CN" altLang="zh-CN" dirty="0"/>
              </a:p>
              <a:p>
                <a:r>
                  <a:rPr lang="en-US" altLang="zh-CN" b="1" dirty="0"/>
                  <a:t>Greedy </a:t>
                </a:r>
                <a:r>
                  <a:rPr lang="en-US" altLang="zh-CN" b="1" dirty="0" err="1"/>
                  <a:t>policy</a:t>
                </a:r>
                <a:r>
                  <a:rPr lang="en-US" altLang="zh-CN" dirty="0" err="1"/>
                  <a:t>：假设当前的策略为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𝜋</m:t>
                    </m:r>
                  </m:oMath>
                </a14:m>
                <a:r>
                  <a:rPr lang="en-US" altLang="zh-CN" dirty="0"/>
                  <a:t>，</a:t>
                </a:r>
                <a:r>
                  <a:rPr lang="en-US" altLang="zh-CN" dirty="0" err="1"/>
                  <a:t>每一个状态s下，只选择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𝑄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r>
                      <a:rPr lang="en-US" altLang="zh-CN" i="1">
                        <a:latin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altLang="zh-CN" dirty="0"/>
                  <a:t>最大的动作，产生一个新的策略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𝜋</m:t>
                    </m:r>
                    <m:r>
                      <a:rPr lang="en-US" altLang="zh-CN" i="1">
                        <a:latin typeface="Cambria Math" charset="0"/>
                      </a:rPr>
                      <m:t>′</m:t>
                    </m:r>
                  </m:oMath>
                </a14:m>
                <a:endParaRPr lang="zh-CN" altLang="zh-CN" dirty="0"/>
              </a:p>
              <a:p>
                <a:r>
                  <a:rPr lang="en-US" altLang="zh-CN" dirty="0" err="1"/>
                  <a:t>根据</a:t>
                </a:r>
                <a:r>
                  <a:rPr lang="en-US" altLang="zh-CN" b="1" dirty="0" err="1"/>
                  <a:t>policy</a:t>
                </a:r>
                <a:r>
                  <a:rPr lang="en-US" altLang="zh-CN" b="1" dirty="0"/>
                  <a:t> improvement theorem</a:t>
                </a:r>
                <a:r>
                  <a:rPr lang="en-US" altLang="zh-CN" dirty="0"/>
                  <a:t>，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  <m:r>
                          <a:rPr lang="en-US" altLang="zh-CN" i="1">
                            <a:latin typeface="Cambria Math" charset="0"/>
                          </a:rPr>
                          <m:t>′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)≥</m:t>
                    </m:r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𝑉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𝜋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</a:rPr>
                      <m:t>𝑠</m:t>
                    </m:r>
                    <m:r>
                      <a:rPr lang="en-US" altLang="zh-CN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altLang="zh-CN" dirty="0"/>
                  <a:t>。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06" t="-2121" r="-12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1771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4.</a:t>
            </a:r>
            <a:r>
              <a:rPr lang="en-US" altLang="zh-CN" dirty="0"/>
              <a:t> Policy iteration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初始化某一策略后，不断地进行policy</a:t>
            </a:r>
            <a:r>
              <a:rPr lang="en-US" altLang="zh-CN" dirty="0"/>
              <a:t> </a:t>
            </a:r>
            <a:r>
              <a:rPr lang="en-US" altLang="zh-CN" dirty="0" err="1"/>
              <a:t>evaluation、policy</a:t>
            </a:r>
            <a:r>
              <a:rPr lang="en-US" altLang="zh-CN" dirty="0"/>
              <a:t> </a:t>
            </a:r>
            <a:r>
              <a:rPr lang="en-US" altLang="zh-CN" dirty="0" err="1"/>
              <a:t>improvement</a:t>
            </a:r>
            <a:r>
              <a:rPr lang="en-US" altLang="zh-CN" dirty="0" err="1" smtClean="0"/>
              <a:t>迭代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err="1" smtClean="0"/>
              <a:t>当迭代达到一定数量的时候</a:t>
            </a:r>
            <a:r>
              <a:rPr lang="en-US" altLang="zh-CN" dirty="0" err="1"/>
              <a:t>，value</a:t>
            </a:r>
            <a:r>
              <a:rPr lang="en-US" altLang="zh-CN" dirty="0"/>
              <a:t> </a:t>
            </a:r>
            <a:r>
              <a:rPr lang="en-US" altLang="zh-CN" dirty="0" err="1"/>
              <a:t>function就会达到最优策略</a:t>
            </a:r>
            <a:r>
              <a:rPr lang="en-US" altLang="zh-CN" dirty="0"/>
              <a:t>。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480" y="2196193"/>
            <a:ext cx="7988300" cy="84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301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4.</a:t>
            </a:r>
            <a:r>
              <a:rPr lang="en-US" altLang="zh-CN" dirty="0"/>
              <a:t> Policy iteration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Picture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3835399" y="0"/>
            <a:ext cx="7843050" cy="6858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2284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5.Value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iteration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policy </a:t>
            </a:r>
            <a:r>
              <a:rPr lang="en-US" altLang="zh-CN" dirty="0" err="1"/>
              <a:t>evaluation是一个很费时的操作，需要等到原来的value</a:t>
            </a:r>
            <a:r>
              <a:rPr lang="en-US" altLang="zh-CN" dirty="0"/>
              <a:t> </a:t>
            </a:r>
            <a:r>
              <a:rPr lang="en-US" altLang="zh-CN" dirty="0" err="1"/>
              <a:t>function收敛，才能进行下一轮policy</a:t>
            </a:r>
            <a:r>
              <a:rPr lang="en-US" altLang="zh-CN" dirty="0"/>
              <a:t> </a:t>
            </a:r>
            <a:r>
              <a:rPr lang="en-US" altLang="zh-CN" dirty="0" err="1"/>
              <a:t>improvement。一种改进方式，就是不等value</a:t>
            </a:r>
            <a:r>
              <a:rPr lang="en-US" altLang="zh-CN" dirty="0"/>
              <a:t> </a:t>
            </a:r>
            <a:r>
              <a:rPr lang="en-US" altLang="zh-CN" dirty="0" err="1"/>
              <a:t>function收敛，只进行几轮更新，就进行value</a:t>
            </a:r>
            <a:r>
              <a:rPr lang="en-US" altLang="zh-CN" dirty="0"/>
              <a:t> </a:t>
            </a:r>
            <a:r>
              <a:rPr lang="en-US" altLang="zh-CN" dirty="0" err="1"/>
              <a:t>improvement。极端情况，evaluation只更新一次，就进入value</a:t>
            </a:r>
            <a:r>
              <a:rPr lang="en-US" altLang="zh-CN" dirty="0"/>
              <a:t> improvement。</a:t>
            </a:r>
            <a:endParaRPr lang="zh-CN" altLang="zh-CN" dirty="0"/>
          </a:p>
          <a:p>
            <a:endParaRPr kumimoji="1" lang="zh-CN" altLang="en-US" dirty="0"/>
          </a:p>
        </p:txBody>
      </p:sp>
      <p:pic>
        <p:nvPicPr>
          <p:cNvPr id="4" name="Picture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1097280" y="2887134"/>
            <a:ext cx="5334000" cy="298196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1126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6.</a:t>
            </a:r>
            <a:r>
              <a:rPr lang="en-US" altLang="zh-CN" dirty="0"/>
              <a:t> generalized policy iteration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我们把policy</a:t>
            </a:r>
            <a:r>
              <a:rPr lang="en-US" altLang="zh-CN" dirty="0"/>
              <a:t> </a:t>
            </a:r>
            <a:r>
              <a:rPr lang="en-US" altLang="zh-CN" dirty="0" err="1"/>
              <a:t>evaluation和policy</a:t>
            </a:r>
            <a:r>
              <a:rPr lang="en-US" altLang="zh-CN" dirty="0"/>
              <a:t> </a:t>
            </a:r>
            <a:r>
              <a:rPr lang="en-US" altLang="zh-CN" dirty="0" err="1"/>
              <a:t>improvement</a:t>
            </a:r>
            <a:r>
              <a:rPr lang="en-US" altLang="zh-CN" dirty="0" err="1" smtClean="0"/>
              <a:t>交替迭代的过程叫做</a:t>
            </a:r>
            <a:r>
              <a:rPr lang="en-US" altLang="zh-CN" b="1" i="1" dirty="0" err="1" smtClean="0"/>
              <a:t>generalized</a:t>
            </a:r>
            <a:r>
              <a:rPr lang="en-US" altLang="zh-CN" b="1" i="1" dirty="0" smtClean="0"/>
              <a:t> </a:t>
            </a:r>
            <a:r>
              <a:rPr lang="en-US" altLang="zh-CN" b="1" i="1" dirty="0"/>
              <a:t>policy iteration(GPI)</a:t>
            </a:r>
            <a:endParaRPr lang="zh-CN" altLang="zh-CN" dirty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386" y="2307813"/>
            <a:ext cx="6604258" cy="394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66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Trial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Error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强化学习就是在</a:t>
            </a:r>
            <a:r>
              <a:rPr lang="en-US" altLang="zh-CN" dirty="0"/>
              <a:t>situations</a:t>
            </a:r>
            <a:r>
              <a:rPr lang="zh-CN" altLang="en-US" dirty="0"/>
              <a:t>和</a:t>
            </a:r>
            <a:r>
              <a:rPr lang="en-US" altLang="zh-CN" dirty="0"/>
              <a:t>action</a:t>
            </a:r>
            <a:r>
              <a:rPr lang="zh-CN" altLang="en-US" dirty="0"/>
              <a:t>是之间建立一个对应，来达到最大化反馈的目的。</a:t>
            </a:r>
            <a:r>
              <a:rPr lang="zh-CN" altLang="en-US" dirty="0" smtClean="0"/>
              <a:t>学习器事先并</a:t>
            </a:r>
            <a:r>
              <a:rPr lang="zh-CN" altLang="en-US" dirty="0"/>
              <a:t>不知道在某个环境下该采取什么动作，而是需要通过探索来发现能够产生最大反馈的动作。</a:t>
            </a:r>
            <a:r>
              <a:rPr lang="en-US" altLang="zh-CN" dirty="0"/>
              <a:t>trial and error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747" y="3145367"/>
            <a:ext cx="35941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6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6.</a:t>
            </a:r>
            <a:r>
              <a:rPr lang="en-US" altLang="zh-CN" dirty="0"/>
              <a:t> generalized policy iteration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我们把policy</a:t>
            </a:r>
            <a:r>
              <a:rPr lang="en-US" altLang="zh-CN" dirty="0"/>
              <a:t> </a:t>
            </a:r>
            <a:r>
              <a:rPr lang="en-US" altLang="zh-CN" dirty="0" err="1"/>
              <a:t>evaluation和policy</a:t>
            </a:r>
            <a:r>
              <a:rPr lang="en-US" altLang="zh-CN" dirty="0"/>
              <a:t> </a:t>
            </a:r>
            <a:r>
              <a:rPr lang="en-US" altLang="zh-CN" dirty="0" err="1"/>
              <a:t>improvement</a:t>
            </a:r>
            <a:r>
              <a:rPr lang="en-US" altLang="zh-CN" dirty="0" err="1" smtClean="0"/>
              <a:t>交替迭代的过程叫做</a:t>
            </a:r>
            <a:r>
              <a:rPr lang="en-US" altLang="zh-CN" b="1" i="1" dirty="0" err="1" smtClean="0"/>
              <a:t>generalized</a:t>
            </a:r>
            <a:r>
              <a:rPr lang="en-US" altLang="zh-CN" b="1" i="1" dirty="0" smtClean="0"/>
              <a:t> </a:t>
            </a:r>
            <a:r>
              <a:rPr lang="en-US" altLang="zh-CN" b="1" i="1" dirty="0"/>
              <a:t>policy iteration(GPI)</a:t>
            </a:r>
            <a:endParaRPr lang="zh-CN" altLang="zh-CN" dirty="0"/>
          </a:p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717800"/>
            <a:ext cx="67310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5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7.Efficiency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Dynamic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Programming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l"/>
            </a:pPr>
            <a:r>
              <a:rPr lang="en-US" altLang="zh-CN" dirty="0"/>
              <a:t>对大规模的问题不可行</a:t>
            </a:r>
            <a:endParaRPr lang="zh-CN" altLang="zh-CN" dirty="0"/>
          </a:p>
          <a:p>
            <a:pPr>
              <a:buFont typeface="Wingdings" charset="2"/>
              <a:buChar char="l"/>
            </a:pPr>
            <a:r>
              <a:rPr lang="en-US" altLang="zh-CN" dirty="0" err="1"/>
              <a:t>是states和actions数量的多项式</a:t>
            </a:r>
            <a:endParaRPr lang="zh-CN" altLang="zh-CN" dirty="0"/>
          </a:p>
          <a:p>
            <a:pPr>
              <a:buFont typeface="Wingdings" charset="2"/>
              <a:buChar char="l"/>
            </a:pPr>
            <a:r>
              <a:rPr lang="en-US" altLang="zh-CN" dirty="0"/>
              <a:t>维度诅咒(curse of dimensionality)</a:t>
            </a:r>
            <a:endParaRPr lang="zh-CN" altLang="zh-CN" dirty="0"/>
          </a:p>
          <a:p>
            <a:pPr>
              <a:buFont typeface="Wingdings" charset="2"/>
              <a:buChar char="l"/>
            </a:pPr>
            <a:r>
              <a:rPr lang="en-US" altLang="zh-CN" dirty="0" err="1"/>
              <a:t>可以用现代计算机解百万个状态的MDP</a:t>
            </a:r>
            <a:endParaRPr lang="zh-CN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60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三、</a:t>
            </a:r>
            <a:r>
              <a:rPr kumimoji="1" lang="en-US" altLang="zh-CN" dirty="0" smtClean="0"/>
              <a:t>Monte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Carlo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4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1.MC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US" altLang="zh-CN" dirty="0" smtClean="0"/>
              </a:p>
              <a:p>
                <a:r>
                  <a:rPr lang="en-US" altLang="zh-CN" sz="3200" dirty="0" err="1" smtClean="0"/>
                  <a:t>DP</a:t>
                </a:r>
                <a:r>
                  <a:rPr lang="en-US" altLang="zh-CN" sz="3200" dirty="0" err="1"/>
                  <a:t>算法需要事先知道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sz="3200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3200" i="1">
                            <a:latin typeface="Cambria Math" charset="0"/>
                          </a:rPr>
                          <m:t>𝒫</m:t>
                        </m:r>
                      </m:e>
                      <m:sub>
                        <m:r>
                          <a:rPr lang="en-US" altLang="zh-CN" sz="3200" i="1">
                            <a:latin typeface="Cambria Math" charset="0"/>
                          </a:rPr>
                          <m:t>𝑠𝑠</m:t>
                        </m:r>
                        <m:r>
                          <a:rPr lang="en-US" altLang="zh-CN" sz="3200" i="1">
                            <a:latin typeface="Cambria Math" charset="0"/>
                          </a:rPr>
                          <m:t>′</m:t>
                        </m:r>
                      </m:sub>
                      <m:sup>
                        <m:r>
                          <a:rPr lang="en-US" altLang="zh-CN" sz="3200" i="1">
                            <a:latin typeface="Cambria Math" charset="0"/>
                          </a:rPr>
                          <m:t>𝑎</m:t>
                        </m:r>
                      </m:sup>
                    </m:sSubSup>
                  </m:oMath>
                </a14:m>
                <a:r>
                  <a:rPr lang="en-US" altLang="zh-CN" sz="3200" dirty="0"/>
                  <a:t>和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zh-CN" altLang="zh-CN" sz="3200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altLang="zh-CN" sz="3200" i="1">
                            <a:latin typeface="Cambria Math" charset="0"/>
                          </a:rPr>
                          <m:t>ℛ</m:t>
                        </m:r>
                      </m:e>
                      <m:sub>
                        <m:r>
                          <a:rPr lang="en-US" altLang="zh-CN" sz="3200" i="1">
                            <a:latin typeface="Cambria Math" charset="0"/>
                          </a:rPr>
                          <m:t>𝑠𝑠</m:t>
                        </m:r>
                        <m:r>
                          <a:rPr lang="en-US" altLang="zh-CN" sz="3200" i="1">
                            <a:latin typeface="Cambria Math" charset="0"/>
                          </a:rPr>
                          <m:t>′</m:t>
                        </m:r>
                      </m:sub>
                      <m:sup>
                        <m:r>
                          <a:rPr lang="en-US" altLang="zh-CN" sz="3200" i="1">
                            <a:latin typeface="Cambria Math" charset="0"/>
                          </a:rPr>
                          <m:t>𝑎</m:t>
                        </m:r>
                      </m:sup>
                    </m:sSubSup>
                  </m:oMath>
                </a14:m>
                <a:r>
                  <a:rPr lang="en-US" altLang="zh-CN" sz="3200" dirty="0"/>
                  <a:t>，</a:t>
                </a:r>
                <a:r>
                  <a:rPr lang="en-US" altLang="zh-CN" sz="3200" dirty="0" err="1"/>
                  <a:t>通常是不实际的，而且有的时候，这两个量也是随时间变化的。而Monte</a:t>
                </a:r>
                <a:r>
                  <a:rPr lang="en-US" altLang="zh-CN" sz="3200" dirty="0"/>
                  <a:t> Carlo(MC)</a:t>
                </a:r>
                <a:r>
                  <a:rPr lang="en-US" altLang="zh-CN" sz="3200" dirty="0" err="1"/>
                  <a:t>方法只需要经验（experience</a:t>
                </a:r>
                <a:r>
                  <a:rPr lang="en-US" altLang="zh-CN" sz="3200" dirty="0"/>
                  <a:t>）。</a:t>
                </a:r>
                <a:endParaRPr lang="zh-CN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515" r="-2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119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2.</a:t>
            </a:r>
            <a:r>
              <a:rPr lang="en-US" altLang="zh-CN" dirty="0"/>
              <a:t> MC policy evaluation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估计方法是对状态s之后的returns求均值，当状态s不断地被访问到，returns的数量越多，则value</a:t>
            </a:r>
            <a:r>
              <a:rPr lang="en-US" altLang="zh-CN" dirty="0"/>
              <a:t> </a:t>
            </a:r>
            <a:r>
              <a:rPr lang="en-US" altLang="zh-CN" dirty="0" err="1"/>
              <a:t>function就会收敛到当前策略对应的value</a:t>
            </a:r>
            <a:r>
              <a:rPr lang="en-US" altLang="zh-CN" dirty="0"/>
              <a:t> function。</a:t>
            </a:r>
            <a:endParaRPr lang="zh-CN" altLang="zh-CN" dirty="0"/>
          </a:p>
          <a:p>
            <a:r>
              <a:rPr lang="en-US" altLang="zh-CN" dirty="0"/>
              <a:t>根据求取均值的方式不同：</a:t>
            </a:r>
            <a:endParaRPr lang="zh-CN" altLang="zh-CN" dirty="0"/>
          </a:p>
          <a:p>
            <a:pPr lvl="0"/>
            <a:r>
              <a:rPr lang="en-US" altLang="zh-CN" b="1" dirty="0"/>
              <a:t>First-visit MC </a:t>
            </a:r>
            <a:r>
              <a:rPr lang="en-US" altLang="zh-CN" b="1" dirty="0" err="1"/>
              <a:t>method</a:t>
            </a:r>
            <a:r>
              <a:rPr lang="en-US" altLang="zh-CN" dirty="0" err="1"/>
              <a:t>：只平均第一次访问状态s后的returns</a:t>
            </a:r>
            <a:r>
              <a:rPr lang="en-US" altLang="zh-CN" dirty="0"/>
              <a:t>。</a:t>
            </a:r>
            <a:endParaRPr lang="zh-CN" altLang="zh-CN" dirty="0"/>
          </a:p>
          <a:p>
            <a:pPr lvl="0"/>
            <a:r>
              <a:rPr lang="en-US" altLang="zh-CN" b="1" dirty="0"/>
              <a:t>Every-visit MC </a:t>
            </a:r>
            <a:r>
              <a:rPr lang="en-US" altLang="zh-CN" b="1" dirty="0" err="1"/>
              <a:t>method</a:t>
            </a:r>
            <a:r>
              <a:rPr lang="en-US" altLang="zh-CN" dirty="0" err="1"/>
              <a:t>：无论是否是第一次访问状态s，都进行平均</a:t>
            </a:r>
            <a:r>
              <a:rPr lang="en-US" altLang="zh-CN" dirty="0"/>
              <a:t>。</a:t>
            </a:r>
            <a:endParaRPr lang="zh-CN" altLang="zh-CN" dirty="0"/>
          </a:p>
          <a:p>
            <a:r>
              <a:rPr lang="en-US" altLang="zh-CN" dirty="0" err="1"/>
              <a:t>两种方式随着s的访问次数趋于无穷，都会收敛于真值</a:t>
            </a:r>
            <a:r>
              <a:rPr lang="en-US" altLang="zh-CN" dirty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439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2.</a:t>
            </a:r>
            <a:r>
              <a:rPr lang="en-US" altLang="zh-CN" dirty="0"/>
              <a:t> MC policy evaluation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79" y="1737360"/>
            <a:ext cx="8290689" cy="4358640"/>
          </a:xfrm>
        </p:spPr>
      </p:pic>
    </p:spTree>
    <p:extLst>
      <p:ext uri="{BB962C8B-B14F-4D97-AF65-F5344CB8AC3E}">
        <p14:creationId xmlns:p14="http://schemas.microsoft.com/office/powerpoint/2010/main" val="4726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2.</a:t>
            </a:r>
            <a:r>
              <a:rPr lang="en-US" altLang="zh-CN" dirty="0"/>
              <a:t> MC policy evaluation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56058" y="1981730"/>
            <a:ext cx="5096609" cy="4300743"/>
          </a:xfrm>
        </p:spPr>
      </p:pic>
      <p:sp>
        <p:nvSpPr>
          <p:cNvPr id="7" name="文本框 6"/>
          <p:cNvSpPr txBox="1"/>
          <p:nvPr/>
        </p:nvSpPr>
        <p:spPr>
          <a:xfrm>
            <a:off x="1097279" y="2319866"/>
            <a:ext cx="437218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对比</a:t>
            </a:r>
            <a:r>
              <a:rPr lang="en-US" altLang="zh-CN" sz="2800" dirty="0"/>
              <a:t>DP</a:t>
            </a:r>
            <a:r>
              <a:rPr lang="zh-CN" altLang="en-US" sz="2800" dirty="0"/>
              <a:t>的</a:t>
            </a:r>
            <a:r>
              <a:rPr lang="en-US" altLang="zh-CN" sz="2800" dirty="0"/>
              <a:t>backup diagram</a:t>
            </a:r>
            <a:r>
              <a:rPr lang="zh-CN" altLang="en-US" sz="2800" dirty="0"/>
              <a:t>可以看出，</a:t>
            </a:r>
            <a:r>
              <a:rPr lang="en-US" altLang="zh-CN" sz="2800" dirty="0"/>
              <a:t>DP</a:t>
            </a:r>
            <a:r>
              <a:rPr lang="zh-CN" altLang="en-US" sz="2800" dirty="0"/>
              <a:t>方法列出了所有可能的转换，而</a:t>
            </a:r>
            <a:r>
              <a:rPr lang="en-US" altLang="zh-CN" sz="2800" dirty="0"/>
              <a:t>MC</a:t>
            </a:r>
            <a:r>
              <a:rPr lang="zh-CN" altLang="en-US" sz="2800" dirty="0"/>
              <a:t>方法则是从可能的转换中进行采样。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1658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3.MC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Control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现在考虑如何将MC</a:t>
            </a:r>
            <a:r>
              <a:rPr lang="en-US" altLang="zh-CN" dirty="0"/>
              <a:t> </a:t>
            </a:r>
            <a:r>
              <a:rPr lang="en-US" altLang="zh-CN" dirty="0" err="1" smtClean="0"/>
              <a:t>evaluation应用于控制</a:t>
            </a:r>
            <a:r>
              <a:rPr lang="en-US" altLang="zh-CN" dirty="0" smtClean="0"/>
              <a:t>。</a:t>
            </a:r>
          </a:p>
          <a:p>
            <a:r>
              <a:rPr lang="zh-CN" altLang="en-US" dirty="0" smtClean="0"/>
              <a:t>根据</a:t>
            </a:r>
            <a:r>
              <a:rPr lang="en-US" altLang="zh-CN" dirty="0" smtClean="0"/>
              <a:t>policy</a:t>
            </a:r>
            <a:r>
              <a:rPr lang="zh-CN" altLang="en-US" dirty="0" smtClean="0"/>
              <a:t> </a:t>
            </a:r>
            <a:r>
              <a:rPr lang="en-US" altLang="zh-CN" dirty="0" smtClean="0"/>
              <a:t>evaluation</a:t>
            </a:r>
            <a:r>
              <a:rPr lang="zh-CN" altLang="en-US" dirty="0" smtClean="0"/>
              <a:t>和</a:t>
            </a:r>
            <a:r>
              <a:rPr lang="en-US" altLang="zh-CN" dirty="0" smtClean="0"/>
              <a:t>policy</a:t>
            </a:r>
            <a:r>
              <a:rPr lang="zh-CN" altLang="en-US" dirty="0" smtClean="0"/>
              <a:t> </a:t>
            </a:r>
            <a:r>
              <a:rPr lang="en-US" altLang="zh-CN" dirty="0" smtClean="0"/>
              <a:t>improvement</a:t>
            </a:r>
            <a:r>
              <a:rPr lang="zh-CN" altLang="en-US" dirty="0" smtClean="0"/>
              <a:t>方式的不同，可以分为</a:t>
            </a:r>
            <a:r>
              <a:rPr lang="en-US" altLang="zh-CN" dirty="0" smtClean="0"/>
              <a:t>on-policy</a:t>
            </a:r>
            <a:r>
              <a:rPr lang="zh-CN" altLang="en-US" dirty="0" smtClean="0"/>
              <a:t>和</a:t>
            </a:r>
            <a:r>
              <a:rPr lang="en-US" altLang="zh-CN" dirty="0" smtClean="0"/>
              <a:t>off-policy</a:t>
            </a:r>
            <a:r>
              <a:rPr lang="zh-CN" altLang="en-US" dirty="0" smtClean="0"/>
              <a:t>两种算法。</a:t>
            </a:r>
            <a:endParaRPr lang="en-US" altLang="zh-CN" dirty="0" smtClean="0"/>
          </a:p>
          <a:p>
            <a:r>
              <a:rPr lang="zh-CN" altLang="en-US" dirty="0" smtClean="0"/>
              <a:t>所谓</a:t>
            </a:r>
            <a:r>
              <a:rPr lang="en-US" altLang="zh-CN" dirty="0" smtClean="0"/>
              <a:t>on-policy</a:t>
            </a:r>
            <a:r>
              <a:rPr lang="zh-CN" altLang="en-US" dirty="0" smtClean="0"/>
              <a:t>是指：对用于决策的</a:t>
            </a:r>
            <a:r>
              <a:rPr lang="en-US" altLang="zh-CN" dirty="0" smtClean="0"/>
              <a:t>policy</a:t>
            </a:r>
            <a:r>
              <a:rPr lang="zh-CN" altLang="en-US" dirty="0" smtClean="0"/>
              <a:t>进行</a:t>
            </a:r>
            <a:r>
              <a:rPr lang="en-US" altLang="zh-CN" dirty="0" smtClean="0"/>
              <a:t>evaluate</a:t>
            </a:r>
            <a:r>
              <a:rPr lang="zh-CN" altLang="en-US" dirty="0" smtClean="0"/>
              <a:t>和</a:t>
            </a:r>
            <a:r>
              <a:rPr lang="en-US" altLang="zh-CN" dirty="0" smtClean="0"/>
              <a:t>improve</a:t>
            </a:r>
            <a:r>
              <a:rPr lang="zh-CN" altLang="en-US" dirty="0" smtClean="0"/>
              <a:t>，就是在估计某个</a:t>
            </a:r>
            <a:r>
              <a:rPr lang="en-US" altLang="zh-CN" dirty="0" smtClean="0"/>
              <a:t>policy</a:t>
            </a:r>
            <a:r>
              <a:rPr lang="zh-CN" altLang="en-US" dirty="0" smtClean="0"/>
              <a:t>的同时也用它来进行控制。</a:t>
            </a:r>
            <a:endParaRPr lang="en-US" altLang="zh-CN" dirty="0" smtClean="0"/>
          </a:p>
          <a:p>
            <a:r>
              <a:rPr lang="zh-CN" altLang="en-US" dirty="0" smtClean="0"/>
              <a:t>而</a:t>
            </a:r>
            <a:r>
              <a:rPr lang="en-US" altLang="zh-CN" dirty="0" smtClean="0"/>
              <a:t>off-policy</a:t>
            </a:r>
            <a:r>
              <a:rPr lang="zh-CN" altLang="en-US" dirty="0" smtClean="0"/>
              <a:t>不同于</a:t>
            </a:r>
            <a:r>
              <a:rPr lang="en-US" altLang="zh-CN" dirty="0" smtClean="0"/>
              <a:t>on-policy</a:t>
            </a:r>
            <a:r>
              <a:rPr lang="zh-CN" altLang="en-US" dirty="0" smtClean="0"/>
              <a:t>，把</a:t>
            </a:r>
            <a:r>
              <a:rPr lang="en-US" altLang="zh-CN" dirty="0" smtClean="0"/>
              <a:t>control</a:t>
            </a:r>
            <a:r>
              <a:rPr lang="zh-CN" altLang="en-US" dirty="0" smtClean="0"/>
              <a:t>和</a:t>
            </a:r>
            <a:r>
              <a:rPr lang="en-US" altLang="zh-CN" dirty="0" smtClean="0"/>
              <a:t>evaluate</a:t>
            </a:r>
            <a:r>
              <a:rPr lang="zh-CN" altLang="en-US" dirty="0" smtClean="0"/>
              <a:t>两个功能分开来，</a:t>
            </a:r>
            <a:r>
              <a:rPr lang="en-US" altLang="zh-CN" dirty="0" smtClean="0"/>
              <a:t>off-policy</a:t>
            </a:r>
            <a:r>
              <a:rPr lang="zh-CN" altLang="en-US" dirty="0" smtClean="0"/>
              <a:t>的好处就是：用于</a:t>
            </a:r>
            <a:r>
              <a:rPr lang="en-US" altLang="zh-CN" dirty="0" smtClean="0"/>
              <a:t>estimation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policy</a:t>
            </a:r>
            <a:r>
              <a:rPr lang="zh-CN" altLang="en-US" dirty="0" smtClean="0"/>
              <a:t>是相对固定的（</a:t>
            </a:r>
            <a:r>
              <a:rPr lang="en-US" altLang="zh-CN" dirty="0" smtClean="0"/>
              <a:t>greedy</a:t>
            </a:r>
            <a:r>
              <a:rPr lang="zh-CN" altLang="en-US" dirty="0" smtClean="0"/>
              <a:t>），而</a:t>
            </a:r>
            <a:r>
              <a:rPr lang="en-US" altLang="zh-CN" dirty="0" smtClean="0"/>
              <a:t>behavior</a:t>
            </a:r>
            <a:r>
              <a:rPr lang="zh-CN" altLang="en-US" dirty="0" smtClean="0"/>
              <a:t> </a:t>
            </a:r>
            <a:r>
              <a:rPr lang="en-US" altLang="zh-CN" dirty="0" smtClean="0"/>
              <a:t>policy</a:t>
            </a:r>
            <a:r>
              <a:rPr lang="zh-CN" altLang="en-US" dirty="0" smtClean="0"/>
              <a:t>可以继续</a:t>
            </a:r>
            <a:r>
              <a:rPr lang="en-US" altLang="zh-CN" dirty="0" smtClean="0"/>
              <a:t>sample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possible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actions</a:t>
            </a:r>
            <a:r>
              <a:rPr lang="zh-CN" altLang="en-US" dirty="0" smtClean="0"/>
              <a:t>。</a:t>
            </a:r>
            <a:endParaRPr lang="zh-CN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837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3.MC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Control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on-policy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9731" y="501226"/>
            <a:ext cx="7552269" cy="536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81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3.MC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Control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off-policy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957" y="660400"/>
            <a:ext cx="6879731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16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Exploration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Exploitation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Exploration</a:t>
            </a:r>
            <a:r>
              <a:rPr lang="zh-CN" altLang="en-US" dirty="0"/>
              <a:t>：当</a:t>
            </a:r>
            <a:r>
              <a:rPr lang="en-US" altLang="zh-CN" dirty="0"/>
              <a:t>agent</a:t>
            </a:r>
            <a:r>
              <a:rPr lang="zh-CN" altLang="en-US" dirty="0"/>
              <a:t>刚开始与</a:t>
            </a:r>
            <a:r>
              <a:rPr lang="en-US" altLang="zh-CN" dirty="0"/>
              <a:t>environment</a:t>
            </a:r>
            <a:r>
              <a:rPr lang="zh-CN" altLang="en-US" dirty="0"/>
              <a:t>交互的时候，</a:t>
            </a:r>
            <a:r>
              <a:rPr lang="en-US" altLang="zh-CN" dirty="0"/>
              <a:t>agent</a:t>
            </a:r>
            <a:r>
              <a:rPr lang="zh-CN" altLang="en-US" dirty="0"/>
              <a:t>需要对不同的状态和操作进行探索，有时候需要放弃当前的最优选项</a:t>
            </a:r>
          </a:p>
          <a:p>
            <a:r>
              <a:rPr lang="en-US" altLang="zh-CN" b="1" dirty="0"/>
              <a:t>Exploitation</a:t>
            </a:r>
            <a:r>
              <a:rPr lang="zh-CN" altLang="en-US" dirty="0"/>
              <a:t>：当</a:t>
            </a:r>
            <a:r>
              <a:rPr lang="en-US" altLang="zh-CN" dirty="0"/>
              <a:t>agent</a:t>
            </a:r>
            <a:r>
              <a:rPr lang="zh-CN" altLang="en-US" dirty="0"/>
              <a:t>积累了一定的经验后，就会按照经验，贪心地选出</a:t>
            </a:r>
            <a:r>
              <a:rPr lang="en-US" altLang="zh-CN" dirty="0"/>
              <a:t>reward</a:t>
            </a:r>
            <a:r>
              <a:rPr lang="zh-CN" altLang="en-US" dirty="0"/>
              <a:t>最大的</a:t>
            </a:r>
            <a:r>
              <a:rPr lang="en-US" altLang="zh-CN" dirty="0"/>
              <a:t>action</a:t>
            </a:r>
            <a:r>
              <a:rPr lang="zh-CN" altLang="en-US" dirty="0"/>
              <a:t>。这是一对矛盾，在最优策略时刻发生变化的环境中，之前积累的经验对当前环境已经不是最优了，就需要通过</a:t>
            </a:r>
            <a:r>
              <a:rPr lang="en-US" altLang="zh-CN" dirty="0"/>
              <a:t>exploration</a:t>
            </a:r>
            <a:r>
              <a:rPr lang="zh-CN" altLang="en-US" dirty="0"/>
              <a:t>来更新经验；但最大化</a:t>
            </a:r>
            <a:r>
              <a:rPr lang="en-US" altLang="zh-CN" dirty="0"/>
              <a:t>reward</a:t>
            </a:r>
            <a:r>
              <a:rPr lang="zh-CN" altLang="en-US" dirty="0"/>
              <a:t>的目标又必须通过利用当前经验来达到。</a:t>
            </a:r>
          </a:p>
          <a:p>
            <a:endParaRPr kumimoji="1" lang="en-US" altLang="zh-CN" dirty="0" smtClean="0"/>
          </a:p>
          <a:p>
            <a:r>
              <a:rPr lang="en-US" altLang="zh-CN" dirty="0"/>
              <a:t>RL</a:t>
            </a:r>
            <a:r>
              <a:rPr lang="zh-CN" altLang="en-US" dirty="0"/>
              <a:t>算法需要在</a:t>
            </a:r>
            <a:r>
              <a:rPr lang="en-US" altLang="zh-CN" dirty="0"/>
              <a:t>exploration</a:t>
            </a:r>
            <a:r>
              <a:rPr lang="zh-CN" altLang="en-US" dirty="0"/>
              <a:t>和</a:t>
            </a:r>
            <a:r>
              <a:rPr lang="en-US" altLang="zh-CN" dirty="0"/>
              <a:t>exploitation</a:t>
            </a:r>
            <a:r>
              <a:rPr lang="zh-CN" altLang="en-US" dirty="0"/>
              <a:t>之间做一个平衡。贪心的策略是完全进行</a:t>
            </a:r>
            <a:r>
              <a:rPr lang="en-US" altLang="zh-CN" dirty="0"/>
              <a:t>exploit</a:t>
            </a:r>
            <a:r>
              <a:rPr lang="zh-CN" altLang="en-US" dirty="0"/>
              <a:t>，有可能发现不了潜在的更优解；而过多的进行</a:t>
            </a:r>
            <a:r>
              <a:rPr lang="en-US" altLang="zh-CN" dirty="0"/>
              <a:t>explore</a:t>
            </a:r>
            <a:r>
              <a:rPr lang="zh-CN" altLang="en-US" dirty="0"/>
              <a:t>则会影响</a:t>
            </a:r>
            <a:r>
              <a:rPr lang="en-US" altLang="zh-CN" dirty="0"/>
              <a:t>reward</a:t>
            </a:r>
            <a:r>
              <a:rPr lang="zh-CN" altLang="en-US" dirty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453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z="5400" dirty="0" smtClean="0"/>
              <a:t>四、</a:t>
            </a:r>
            <a:r>
              <a:rPr lang="en-US" altLang="zh-CN" sz="5400" dirty="0"/>
              <a:t>Temporal-Difference </a:t>
            </a:r>
            <a:r>
              <a:rPr lang="en-US" altLang="zh-CN" sz="5400" dirty="0" smtClean="0"/>
              <a:t>Learning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327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1.TD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b="1" dirty="0"/>
                  <a:t>bootstrapping </a:t>
                </a:r>
                <a:r>
                  <a:rPr lang="en-US" altLang="zh-CN" b="1" dirty="0" err="1"/>
                  <a:t>method</a:t>
                </a:r>
                <a:r>
                  <a:rPr lang="en-US" altLang="zh-CN" dirty="0" err="1"/>
                  <a:t>：TD方法利用原来的估计来更新估计，与DP类似</a:t>
                </a:r>
                <a:r>
                  <a:rPr lang="en-US" altLang="zh-CN" dirty="0"/>
                  <a:t>。</a:t>
                </a:r>
                <a:endParaRPr lang="zh-CN" altLang="zh-CN" dirty="0"/>
              </a:p>
              <a:p>
                <a14:m>
                  <m:oMath xmlns:m="http://schemas.openxmlformats.org/officeDocument/2006/math">
                    <m:m>
                      <m:mPr>
                        <m:plcHide m:val="on"/>
                        <m:mcs>
                          <m:mc>
                            <m:mcPr>
                              <m:count m:val="3"/>
                              <m:mcJc m:val="center"/>
                            </m:mcPr>
                          </m:mc>
                        </m:mcs>
                        <m:ctrlPr>
                          <a:rPr lang="zh-CN" altLang="zh-CN" i="1">
                            <a:latin typeface="Cambria Math" charset="0"/>
                          </a:rPr>
                        </m:ctrlPr>
                      </m:mPr>
                      <m:mr>
                        <m:e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</m:t>
                          </m:r>
                        </m:e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∞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𝑘</m:t>
                                  </m:r>
                                </m:sup>
                              </m:sSup>
                            </m:e>
                          </m:nary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∞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zh-CN" altLang="zh-CN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zh-CN" i="1">
                                      <a:latin typeface="Cambria Math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𝛾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</m:sup>
                          </m:sSup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𝑘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+2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}</m:t>
                          </m:r>
                        </m:e>
                      </m:mr>
                      <m:mr>
                        <m:e/>
                        <m:e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</m:e>
                        <m:e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{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𝛾</m:t>
                          </m:r>
                          <m:sSup>
                            <m:sSup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𝑉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charset="0"/>
                                </a:rPr>
                                <m:t>𝜋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altLang="zh-CN" i="1">
                                  <a:latin typeface="Cambria Math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)|</m:t>
                          </m:r>
                          <m:sSub>
                            <m:sSubPr>
                              <m:ctrlPr>
                                <a:rPr lang="zh-CN" altLang="zh-CN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zh-CN" i="1">
                              <a:latin typeface="Cambria Math" charset="0"/>
                            </a:rPr>
                            <m:t>=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𝑠</m:t>
                          </m:r>
                          <m:r>
                            <a:rPr lang="en-US" altLang="zh-CN" i="1">
                              <a:latin typeface="Cambria Math" charset="0"/>
                            </a:rPr>
                            <m:t>)}</m:t>
                          </m:r>
                        </m:e>
                      </m:mr>
                    </m:m>
                  </m:oMath>
                </a14:m>
                <a:endParaRPr lang="zh-CN" altLang="zh-CN" dirty="0"/>
              </a:p>
              <a:p>
                <a:r>
                  <a:rPr lang="en-US" altLang="zh-CN" dirty="0" err="1"/>
                  <a:t>MC方法估计的是第一行，DP方法估计的是最后一行</a:t>
                </a:r>
                <a:r>
                  <a:rPr lang="en-US" altLang="zh-CN" dirty="0"/>
                  <a:t>。</a:t>
                </a:r>
                <a:endParaRPr lang="zh-CN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06" t="-2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175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1.TD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zh-CN" dirty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45734"/>
            <a:ext cx="9232900" cy="419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20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1.TD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zh-CN" dirty="0"/>
          </a:p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061633"/>
            <a:ext cx="6523642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0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2.</a:t>
            </a:r>
            <a:r>
              <a:rPr lang="en-US" altLang="zh-CN" dirty="0"/>
              <a:t> </a:t>
            </a:r>
            <a:r>
              <a:rPr lang="en-US" altLang="zh-CN" dirty="0" err="1"/>
              <a:t>Sarsa</a:t>
            </a:r>
            <a:r>
              <a:rPr lang="en-US" altLang="zh-CN" dirty="0"/>
              <a:t>: On-Policy TD Control</a:t>
            </a:r>
            <a:r>
              <a:rPr lang="zh-CN" altLang="zh-CN" dirty="0"/>
              <a:t> 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5737" y="1846263"/>
            <a:ext cx="8500852" cy="4022725"/>
          </a:xfrm>
        </p:spPr>
      </p:pic>
    </p:spTree>
    <p:extLst>
      <p:ext uri="{BB962C8B-B14F-4D97-AF65-F5344CB8AC3E}">
        <p14:creationId xmlns:p14="http://schemas.microsoft.com/office/powerpoint/2010/main" val="227671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3.</a:t>
            </a:r>
            <a:r>
              <a:rPr lang="en-US" altLang="zh-CN" b="1" dirty="0"/>
              <a:t> Q-Learning: Off-Policy TD </a:t>
            </a:r>
            <a:r>
              <a:rPr lang="en-US" altLang="zh-CN" b="1" dirty="0" smtClean="0"/>
              <a:t>Control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3106" y="1846263"/>
            <a:ext cx="9026114" cy="4022725"/>
          </a:xfrm>
        </p:spPr>
      </p:pic>
    </p:spTree>
    <p:extLst>
      <p:ext uri="{BB962C8B-B14F-4D97-AF65-F5344CB8AC3E}">
        <p14:creationId xmlns:p14="http://schemas.microsoft.com/office/powerpoint/2010/main" val="531198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统一视角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2027" y="286603"/>
            <a:ext cx="7173839" cy="639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3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33148" y="1354666"/>
            <a:ext cx="7840608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1990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谢谢！</a:t>
            </a:r>
            <a:endParaRPr lang="zh-CN" altLang="en-US" sz="19900" b="0" cap="none" spc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3389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一、强化学习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429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1.RL</a:t>
            </a:r>
            <a:r>
              <a:rPr kumimoji="1" lang="zh-CN" altLang="en-US" dirty="0" smtClean="0"/>
              <a:t>结构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3563" y="2092325"/>
            <a:ext cx="8585200" cy="3530600"/>
          </a:xfrm>
        </p:spPr>
      </p:pic>
    </p:spTree>
    <p:extLst>
      <p:ext uri="{BB962C8B-B14F-4D97-AF65-F5344CB8AC3E}">
        <p14:creationId xmlns:p14="http://schemas.microsoft.com/office/powerpoint/2010/main" val="130143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2.RL</a:t>
            </a:r>
            <a:r>
              <a:rPr kumimoji="1" lang="zh-CN" altLang="en-US" dirty="0" smtClean="0"/>
              <a:t>元素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policy</a:t>
            </a:r>
            <a:r>
              <a:rPr lang="zh-CN" altLang="en-US" dirty="0"/>
              <a:t>：定义了</a:t>
            </a:r>
            <a:r>
              <a:rPr lang="en-US" altLang="zh-CN" dirty="0"/>
              <a:t>agent</a:t>
            </a:r>
            <a:r>
              <a:rPr lang="zh-CN" altLang="en-US" dirty="0"/>
              <a:t>的行为</a:t>
            </a:r>
          </a:p>
          <a:p>
            <a:r>
              <a:rPr lang="en-US" altLang="zh-CN" dirty="0"/>
              <a:t>reward function</a:t>
            </a:r>
            <a:r>
              <a:rPr lang="zh-CN" altLang="en-US" dirty="0"/>
              <a:t>：在环境状态</a:t>
            </a:r>
            <a:r>
              <a:rPr lang="en-US" altLang="zh-CN" dirty="0"/>
              <a:t>s</a:t>
            </a:r>
            <a:r>
              <a:rPr lang="zh-CN" altLang="en-US" dirty="0"/>
              <a:t>和</a:t>
            </a:r>
            <a:r>
              <a:rPr lang="en-US" altLang="zh-CN" dirty="0"/>
              <a:t>reward</a:t>
            </a:r>
            <a:r>
              <a:rPr lang="zh-CN" altLang="en-US" dirty="0"/>
              <a:t>之间建立一个对应。立即的</a:t>
            </a:r>
          </a:p>
          <a:p>
            <a:r>
              <a:rPr lang="en-US" altLang="zh-CN" dirty="0"/>
              <a:t>Value function</a:t>
            </a:r>
            <a:r>
              <a:rPr lang="zh-CN" altLang="en-US" dirty="0"/>
              <a:t>：某个状态</a:t>
            </a:r>
            <a:r>
              <a:rPr lang="en-US" altLang="zh-CN" dirty="0"/>
              <a:t>/</a:t>
            </a:r>
            <a:r>
              <a:rPr lang="zh-CN" altLang="en-US" dirty="0"/>
              <a:t>动作与预期的</a:t>
            </a:r>
            <a:r>
              <a:rPr lang="en-US" altLang="zh-CN" dirty="0"/>
              <a:t>reward</a:t>
            </a:r>
            <a:r>
              <a:rPr lang="zh-CN" altLang="en-US" dirty="0"/>
              <a:t>之间的对应。平均</a:t>
            </a:r>
            <a:r>
              <a:rPr lang="zh-CN" altLang="en-US" dirty="0" smtClean="0"/>
              <a:t>的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596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学习目标</a:t>
            </a:r>
            <a:r>
              <a:rPr kumimoji="1" lang="en-US" altLang="zh-CN" dirty="0" smtClean="0"/>
              <a:t>——Returns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/>
                  <a:t>到此为止，我们只说了RL的目标是最大化reward，但没有给出具体的形式。根据学习任务的不同，可以定义两种Returns。假设在时间t之后，agent得到的reward是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+2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+3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……</m:t>
                    </m:r>
                  </m:oMath>
                </a14:m>
                <a:r>
                  <a:rPr lang="en-US" altLang="zh-CN" dirty="0"/>
                  <a:t> </a:t>
                </a:r>
                <a:endParaRPr lang="zh-CN" altLang="zh-CN" dirty="0"/>
              </a:p>
              <a:p>
                <a:r>
                  <a:rPr lang="en-US" altLang="zh-CN" b="1" dirty="0" err="1"/>
                  <a:t>回合型（</a:t>
                </a:r>
                <a:r>
                  <a:rPr lang="en-US" altLang="zh-CN" b="1" i="1" dirty="0" err="1"/>
                  <a:t>episodic</a:t>
                </a:r>
                <a:r>
                  <a:rPr lang="en-US" altLang="zh-CN" b="1" dirty="0" err="1"/>
                  <a:t>）任务</a:t>
                </a:r>
                <a:r>
                  <a:rPr lang="en-US" altLang="zh-CN" dirty="0" err="1"/>
                  <a:t>：经过一定时间后，任务会终止，进入一个终止状态。则return的表达式可以写成</a:t>
                </a:r>
                <a:endParaRPr lang="zh-CN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𝑅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+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+2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+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+3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+⋯+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</m:t>
                        </m:r>
                        <m:r>
                          <a:rPr lang="en-US" altLang="zh-CN" i="1">
                            <a:latin typeface="Cambria Math" charset="0"/>
                          </a:rPr>
                          <m:t>𝑇</m:t>
                        </m:r>
                      </m:sub>
                    </m:sSub>
                  </m:oMath>
                </a14:m>
                <a:endParaRPr lang="zh-CN" altLang="zh-CN" dirty="0"/>
              </a:p>
              <a:p>
                <a:r>
                  <a:rPr lang="en-US" altLang="zh-CN" dirty="0" err="1"/>
                  <a:t>其中T是最后一步的时间</a:t>
                </a:r>
                <a:r>
                  <a:rPr lang="en-US" altLang="zh-CN" dirty="0"/>
                  <a:t>。</a:t>
                </a:r>
                <a:endParaRPr lang="zh-CN" altLang="zh-CN" dirty="0"/>
              </a:p>
              <a:p>
                <a:r>
                  <a:rPr lang="en-US" altLang="zh-CN" b="1" dirty="0" err="1"/>
                  <a:t>持续型（</a:t>
                </a:r>
                <a:r>
                  <a:rPr lang="en-US" altLang="zh-CN" b="1" i="1" dirty="0" err="1"/>
                  <a:t>continuing</a:t>
                </a:r>
                <a:r>
                  <a:rPr lang="en-US" altLang="zh-CN" b="1" dirty="0" err="1"/>
                  <a:t>）任务</a:t>
                </a:r>
                <a:r>
                  <a:rPr lang="en-US" altLang="zh-CN" dirty="0" err="1"/>
                  <a:t>：学习任务会不断持续进行</a:t>
                </a:r>
                <a:r>
                  <a:rPr lang="en-US" altLang="zh-CN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𝑇</m:t>
                    </m:r>
                    <m:r>
                      <a:rPr lang="en-US" altLang="zh-CN" i="1">
                        <a:latin typeface="Cambria Math" charset="0"/>
                      </a:rPr>
                      <m:t>=∞</m:t>
                    </m:r>
                  </m:oMath>
                </a14:m>
                <a:endParaRPr lang="zh-CN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𝑅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+</m:t>
                    </m:r>
                    <m:r>
                      <a:rPr lang="en-US" altLang="zh-CN" i="1">
                        <a:latin typeface="Cambria Math" charset="0"/>
                      </a:rPr>
                      <m:t>𝛾</m:t>
                    </m:r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+2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+</m:t>
                    </m:r>
                    <m:sSup>
                      <m:sSup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</a:rPr>
                          <m:t>𝛾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+3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+⋯=</m:t>
                    </m:r>
                    <m:nary>
                      <m:naryPr>
                        <m:chr m:val="∑"/>
                        <m:limLoc m:val="undOvr"/>
                        <m:ctrlPr>
                          <a:rPr lang="zh-CN" altLang="zh-CN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charset="0"/>
                          </a:rPr>
                          <m:t>=0</m:t>
                        </m:r>
                      </m:sub>
                      <m:sup>
                        <m:r>
                          <a:rPr lang="en-US" altLang="zh-CN" i="1">
                            <a:latin typeface="Cambria Math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charset="0"/>
                              </a:rPr>
                              <m:t>𝑘</m:t>
                            </m:r>
                          </m:sup>
                        </m:sSup>
                      </m:e>
                    </m:nary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</m:t>
                        </m:r>
                        <m:r>
                          <a:rPr lang="en-US" altLang="zh-CN" i="1">
                            <a:latin typeface="Cambria Math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</m:oMath>
                </a14:m>
                <a:endParaRPr lang="zh-CN" altLang="zh-CN" dirty="0"/>
              </a:p>
              <a:p>
                <a:r>
                  <a:rPr lang="en-US" altLang="zh-CN" dirty="0"/>
                  <a:t>其中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𝛾</m:t>
                    </m:r>
                  </m:oMath>
                </a14:m>
                <a:r>
                  <a:rPr lang="en-US" altLang="zh-CN" dirty="0" err="1"/>
                  <a:t>是discounted</a:t>
                </a:r>
                <a:r>
                  <a:rPr lang="en-US" altLang="zh-CN" dirty="0"/>
                  <a:t> rate，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0≤</m:t>
                    </m:r>
                    <m:r>
                      <a:rPr lang="en-US" altLang="zh-CN" i="1">
                        <a:latin typeface="Cambria Math" charset="0"/>
                      </a:rPr>
                      <m:t>𝛾</m:t>
                    </m:r>
                    <m:r>
                      <a:rPr lang="en-US" altLang="zh-CN" i="1">
                        <a:latin typeface="Cambria Math" charset="0"/>
                      </a:rPr>
                      <m:t>≤1</m:t>
                    </m:r>
                  </m:oMath>
                </a14:m>
                <a:r>
                  <a:rPr lang="en-US" altLang="zh-CN" dirty="0"/>
                  <a:t>。</a:t>
                </a:r>
                <a:r>
                  <a:rPr lang="en-US" altLang="zh-CN" dirty="0" err="1"/>
                  <a:t>这种Return叫做</a:t>
                </a:r>
                <a:r>
                  <a:rPr lang="en-US" altLang="zh-CN" i="1" dirty="0" err="1"/>
                  <a:t>discounted</a:t>
                </a:r>
                <a:r>
                  <a:rPr lang="en-US" altLang="zh-CN" i="1" dirty="0"/>
                  <a:t> return</a:t>
                </a:r>
                <a:endParaRPr lang="zh-CN" altLang="zh-CN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06" t="-2121" r="-1273" b="-454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0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Returns</a:t>
            </a:r>
            <a:r>
              <a:rPr kumimoji="1" lang="zh-CN" altLang="en-US" dirty="0" smtClean="0"/>
              <a:t>统一表达式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b="1" dirty="0" err="1"/>
                  <a:t>统一表达式</a:t>
                </a:r>
                <a:r>
                  <a:rPr lang="en-US" altLang="zh-CN" dirty="0" err="1"/>
                  <a:t>：将两种Return函数统一起来</a:t>
                </a:r>
                <a:r>
                  <a:rPr lang="en-US" altLang="zh-CN" dirty="0"/>
                  <a:t>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𝑇</m:t>
                    </m:r>
                    <m:r>
                      <a:rPr lang="en-US" altLang="zh-CN" i="1">
                        <a:latin typeface="Cambria Math" charset="0"/>
                      </a:rPr>
                      <m:t>=∞</m:t>
                    </m:r>
                  </m:oMath>
                </a14:m>
                <a:r>
                  <a:rPr lang="en-US" altLang="zh-CN" dirty="0"/>
                  <a:t>就表示持续型任务，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</a:rPr>
                      <m:t>𝛾</m:t>
                    </m:r>
                    <m:r>
                      <a:rPr lang="en-US" altLang="zh-CN" i="1">
                        <a:latin typeface="Cambria Math" charset="0"/>
                      </a:rPr>
                      <m:t>=1</m:t>
                    </m:r>
                  </m:oMath>
                </a14:m>
                <a:r>
                  <a:rPr lang="en-US" altLang="zh-CN" dirty="0" err="1"/>
                  <a:t>就表示episodic任务</a:t>
                </a:r>
                <a:r>
                  <a:rPr lang="en-US" altLang="zh-CN" dirty="0"/>
                  <a:t>。</a:t>
                </a:r>
                <a:endParaRPr lang="zh-CN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𝑅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ctrlPr>
                          <a:rPr lang="zh-CN" altLang="zh-CN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altLang="zh-CN" i="1">
                            <a:latin typeface="Cambria Math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charset="0"/>
                          </a:rPr>
                          <m:t>=0</m:t>
                        </m:r>
                      </m:sub>
                      <m:sup>
                        <m:r>
                          <a:rPr lang="en-US" altLang="zh-CN" i="1">
                            <a:latin typeface="Cambria Math" charset="0"/>
                          </a:rPr>
                          <m:t>𝑇</m:t>
                        </m:r>
                      </m:sup>
                      <m:e>
                        <m:sSup>
                          <m:sSupPr>
                            <m:ctrlPr>
                              <a:rPr lang="zh-CN" altLang="zh-CN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latin typeface="Cambria Math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US" altLang="zh-CN" i="1">
                                <a:latin typeface="Cambria Math" charset="0"/>
                              </a:rPr>
                              <m:t>𝑘</m:t>
                            </m:r>
                          </m:sup>
                        </m:sSup>
                      </m:e>
                    </m:nary>
                    <m:sSub>
                      <m:sSubPr>
                        <m:ctrlPr>
                          <a:rPr lang="zh-CN" altLang="zh-CN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</a:rPr>
                          <m:t>𝑟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charset="0"/>
                          </a:rPr>
                          <m:t>+</m:t>
                        </m:r>
                        <m:r>
                          <a:rPr lang="en-US" altLang="zh-CN" i="1">
                            <a:latin typeface="Cambria Math" charset="0"/>
                          </a:rPr>
                          <m:t>𝑘</m:t>
                        </m:r>
                        <m:r>
                          <a:rPr lang="en-US" altLang="zh-CN" i="1">
                            <a:latin typeface="Cambria Math" charset="0"/>
                          </a:rPr>
                          <m:t>+1</m:t>
                        </m:r>
                      </m:sub>
                    </m:sSub>
                  </m:oMath>
                </a14:m>
                <a:endParaRPr lang="zh-CN" altLang="zh-CN" dirty="0" smtClean="0"/>
              </a:p>
              <a:p>
                <a:endParaRPr kumimoji="1" lang="en-US" altLang="zh-CN" dirty="0" smtClean="0"/>
              </a:p>
              <a:p>
                <a:r>
                  <a:rPr kumimoji="1" lang="zh-CN" altLang="en-US" dirty="0" smtClean="0"/>
                  <a:t>例子：平衡车，尽可能地保持杆不倒。</a:t>
                </a:r>
                <a:endParaRPr kumimoji="1" lang="en-US" altLang="zh-CN" dirty="0" smtClean="0"/>
              </a:p>
              <a:p>
                <a:endParaRPr kumimoji="1" lang="en-US" altLang="zh-CN" dirty="0" smtClean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06" t="-21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499" y="3158067"/>
            <a:ext cx="3987800" cy="2032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97280" y="3857414"/>
            <a:ext cx="63398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 pole is attached by an un-actuated joint to a cart, which moves along a frictionless track. The system is controlled by applying a force of +1 or -1 to the cart. The pendulum starts upright, and the goal is to prevent it from falling over</a:t>
            </a:r>
            <a:r>
              <a:rPr lang="en-US" altLang="zh-CN" dirty="0" smtClean="0"/>
              <a:t>. </a:t>
            </a:r>
            <a:r>
              <a:rPr lang="en-US" altLang="zh-CN" dirty="0" smtClean="0">
                <a:solidFill>
                  <a:srgbClr val="FF0000"/>
                </a:solidFill>
              </a:rPr>
              <a:t>A reward of +1 is provided for every </a:t>
            </a:r>
            <a:r>
              <a:rPr lang="en-US" altLang="zh-CN" dirty="0" err="1" smtClean="0">
                <a:solidFill>
                  <a:srgbClr val="FF0000"/>
                </a:solidFill>
              </a:rPr>
              <a:t>timestep</a:t>
            </a:r>
            <a:r>
              <a:rPr lang="en-US" altLang="zh-CN" dirty="0" smtClean="0">
                <a:solidFill>
                  <a:srgbClr val="FF0000"/>
                </a:solidFill>
              </a:rPr>
              <a:t> that the pole remains upright</a:t>
            </a:r>
            <a:r>
              <a:rPr lang="en-US" altLang="zh-CN" dirty="0" smtClean="0"/>
              <a:t>. </a:t>
            </a:r>
            <a:r>
              <a:rPr lang="en-US" altLang="zh-CN" dirty="0"/>
              <a:t>The episode ends when the pole is </a:t>
            </a:r>
            <a:r>
              <a:rPr lang="en-US" altLang="zh-CN" dirty="0" smtClean="0"/>
              <a:t>more </a:t>
            </a:r>
            <a:r>
              <a:rPr lang="en-US" altLang="zh-CN" dirty="0"/>
              <a:t>than 15 degrees from vertical, or the cart moves more than 2.4 units from the center.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806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怀旧">
  <a:themeElements>
    <a:clrScheme name="怀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怀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怀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393</TotalTime>
  <Words>1076</Words>
  <Application>Microsoft Macintosh PowerPoint</Application>
  <PresentationFormat>宽屏</PresentationFormat>
  <Paragraphs>139</Paragraphs>
  <Slides>47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3" baseType="lpstr">
      <vt:lpstr>Calibri</vt:lpstr>
      <vt:lpstr>Calibri Light</vt:lpstr>
      <vt:lpstr>Cambria Math</vt:lpstr>
      <vt:lpstr>Wingdings</vt:lpstr>
      <vt:lpstr>宋体</vt:lpstr>
      <vt:lpstr>怀旧</vt:lpstr>
      <vt:lpstr>Reinforcement Learning</vt:lpstr>
      <vt:lpstr>引文——n臂赌博机</vt:lpstr>
      <vt:lpstr>Trial &amp; Error</vt:lpstr>
      <vt:lpstr>Exploration &amp; Exploitation</vt:lpstr>
      <vt:lpstr>一、强化学习</vt:lpstr>
      <vt:lpstr>1.RL结构</vt:lpstr>
      <vt:lpstr>2.RL元素</vt:lpstr>
      <vt:lpstr>3.学习目标——Returns</vt:lpstr>
      <vt:lpstr>Returns统一表达式</vt:lpstr>
      <vt:lpstr>4.Markov Property</vt:lpstr>
      <vt:lpstr>5.Value function</vt:lpstr>
      <vt:lpstr>转移方程（Bellman equation）</vt:lpstr>
      <vt:lpstr>备份图（backup diagrams）</vt:lpstr>
      <vt:lpstr>6.optimal value function </vt:lpstr>
      <vt:lpstr>optimal value function </vt:lpstr>
      <vt:lpstr>backup diagram</vt:lpstr>
      <vt:lpstr>Gridworld</vt:lpstr>
      <vt:lpstr>7.Optimality and approximation</vt:lpstr>
      <vt:lpstr>二、Dynamic Programming</vt:lpstr>
      <vt:lpstr>1.DP</vt:lpstr>
      <vt:lpstr>2.Policy evaluation</vt:lpstr>
      <vt:lpstr>iterative policy evaluation</vt:lpstr>
      <vt:lpstr>例子：4*4 gridworld</vt:lpstr>
      <vt:lpstr>例子：4*4 gridworld</vt:lpstr>
      <vt:lpstr>3.Policy iteration</vt:lpstr>
      <vt:lpstr>4. Policy iteration </vt:lpstr>
      <vt:lpstr>4. Policy iteration </vt:lpstr>
      <vt:lpstr>5.Value iteration</vt:lpstr>
      <vt:lpstr>6. generalized policy iteration </vt:lpstr>
      <vt:lpstr>6. generalized policy iteration </vt:lpstr>
      <vt:lpstr>7.Efficiency of Dynamic Programming</vt:lpstr>
      <vt:lpstr>三、Monte Carlo</vt:lpstr>
      <vt:lpstr>1.MC</vt:lpstr>
      <vt:lpstr>2. MC policy evaluation </vt:lpstr>
      <vt:lpstr>2. MC policy evaluation </vt:lpstr>
      <vt:lpstr>2. MC policy evaluation </vt:lpstr>
      <vt:lpstr>3.MC Control</vt:lpstr>
      <vt:lpstr>3.MC Control</vt:lpstr>
      <vt:lpstr>3.MC Control</vt:lpstr>
      <vt:lpstr>四、Temporal-Difference Learning</vt:lpstr>
      <vt:lpstr>1.TD</vt:lpstr>
      <vt:lpstr>1.TD</vt:lpstr>
      <vt:lpstr>1.TD</vt:lpstr>
      <vt:lpstr>2. Sarsa: On-Policy TD Control </vt:lpstr>
      <vt:lpstr>3. Q-Learning: Off-Policy TD Control</vt:lpstr>
      <vt:lpstr>统一视角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162</cp:revision>
  <dcterms:created xsi:type="dcterms:W3CDTF">2017-09-04T11:22:18Z</dcterms:created>
  <dcterms:modified xsi:type="dcterms:W3CDTF">2017-09-12T07:20:57Z</dcterms:modified>
</cp:coreProperties>
</file>

<file path=docProps/thumbnail.jpeg>
</file>